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3716000" cy="10287000"/>
  <p:notesSz cx="6858000" cy="9144000"/>
  <p:embeddedFontLst>
    <p:embeddedFont>
      <p:font typeface="One Little Font Full Bold" panose="020B0604020202020204" charset="0"/>
      <p:regular r:id="rId20"/>
    </p:embeddedFont>
    <p:embeddedFont>
      <p:font typeface="Poppins" panose="00000500000000000000" pitchFamily="2" charset="0"/>
      <p:regular r:id="rId21"/>
      <p:bold r:id="rId22"/>
      <p:italic r:id="rId23"/>
      <p:boldItalic r:id="rId24"/>
    </p:embeddedFont>
    <p:embeddedFont>
      <p:font typeface="Poppins Bold" panose="00000800000000000000" charset="0"/>
      <p:regular r:id="rId25"/>
    </p:embeddedFont>
    <p:embeddedFont>
      <p:font typeface="Poppins Heavy" panose="020B0604020202020204" charset="0"/>
      <p:regular r:id="rId26"/>
    </p:embeddedFont>
    <p:embeddedFont>
      <p:font typeface="Poppins Ultra-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1224" y="258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1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1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3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3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3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535113"/>
            <a:ext cx="303014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535113"/>
            <a:ext cx="30313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73050"/>
            <a:ext cx="22562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73053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435103"/>
            <a:ext cx="22562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3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3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3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3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08173" y="6171522"/>
            <a:ext cx="9366948" cy="0"/>
          </a:xfrm>
          <a:prstGeom prst="line">
            <a:avLst/>
          </a:prstGeom>
          <a:ln w="38100" cap="flat">
            <a:solidFill>
              <a:srgbClr val="0097B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-75856" y="3251503"/>
            <a:ext cx="8379315" cy="7035497"/>
          </a:xfrm>
          <a:custGeom>
            <a:avLst/>
            <a:gdLst/>
            <a:ahLst/>
            <a:cxnLst/>
            <a:rect l="l" t="t" r="r" b="b"/>
            <a:pathLst>
              <a:path w="11046315" h="8662152">
                <a:moveTo>
                  <a:pt x="0" y="0"/>
                </a:moveTo>
                <a:lnTo>
                  <a:pt x="11046315" y="0"/>
                </a:lnTo>
                <a:lnTo>
                  <a:pt x="11046315" y="8662151"/>
                </a:lnTo>
                <a:lnTo>
                  <a:pt x="0" y="8662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4" name="Group 4"/>
          <p:cNvGrpSpPr/>
          <p:nvPr/>
        </p:nvGrpSpPr>
        <p:grpSpPr>
          <a:xfrm>
            <a:off x="11887200" y="7429500"/>
            <a:ext cx="2315287" cy="231528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BB41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36476" y="1481509"/>
            <a:ext cx="9366948" cy="2449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88"/>
              </a:lnSpc>
            </a:pPr>
            <a:r>
              <a:rPr lang="en-US" sz="5499" b="1" spc="21" dirty="0">
                <a:solidFill>
                  <a:srgbClr val="0097B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COMUNICAÇÃO</a:t>
            </a:r>
          </a:p>
          <a:p>
            <a:pPr algn="r">
              <a:lnSpc>
                <a:spcPts val="6252"/>
              </a:lnSpc>
              <a:spcBef>
                <a:spcPct val="0"/>
              </a:spcBef>
            </a:pPr>
            <a:r>
              <a:rPr lang="en-US" sz="5299" b="1" spc="21" dirty="0">
                <a:solidFill>
                  <a:srgbClr val="0097B2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DO CONSELHO ECONÓMICO À PARÓQUIA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89470" y="4634311"/>
            <a:ext cx="8485651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846"/>
              </a:lnSpc>
              <a:spcBef>
                <a:spcPct val="0"/>
              </a:spcBef>
            </a:pPr>
            <a:r>
              <a:rPr lang="en-US" sz="8344" b="1" spc="-300" dirty="0">
                <a:solidFill>
                  <a:srgbClr val="123D7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CONTAS DE 2024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41434" y="6463954"/>
            <a:ext cx="6133687" cy="357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79"/>
              </a:lnSpc>
              <a:spcBef>
                <a:spcPct val="0"/>
              </a:spcBef>
            </a:pPr>
            <a:r>
              <a:rPr lang="en-US" sz="2999" spc="11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15 e 16 de </a:t>
            </a:r>
            <a:r>
              <a:rPr lang="en-US" sz="2999" spc="11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fevereiro</a:t>
            </a:r>
            <a:r>
              <a:rPr lang="en-US" sz="2999" spc="11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de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5385996" y="4615543"/>
            <a:ext cx="13411200" cy="3037115"/>
          </a:xfrm>
          <a:custGeom>
            <a:avLst/>
            <a:gdLst/>
            <a:ahLst/>
            <a:cxnLst/>
            <a:rect l="l" t="t" r="r" b="b"/>
            <a:pathLst>
              <a:path w="22924411" h="8587102">
                <a:moveTo>
                  <a:pt x="0" y="0"/>
                </a:moveTo>
                <a:lnTo>
                  <a:pt x="22924412" y="0"/>
                </a:lnTo>
                <a:lnTo>
                  <a:pt x="22924412" y="8587102"/>
                </a:lnTo>
                <a:lnTo>
                  <a:pt x="0" y="858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4572000" y="6057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2438400" y="1849008"/>
            <a:ext cx="9957996" cy="3294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94"/>
              </a:lnSpc>
            </a:pPr>
            <a:r>
              <a:rPr lang="en-US" sz="8000" b="1" spc="39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AGRADECIMENTOS </a:t>
            </a:r>
          </a:p>
          <a:p>
            <a:pPr algn="ctr">
              <a:lnSpc>
                <a:spcPts val="13394"/>
              </a:lnSpc>
            </a:pPr>
            <a:r>
              <a:rPr lang="en-US" sz="8000" b="1" spc="39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À COMUNIDADE: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51876" y="-114300"/>
            <a:ext cx="254505" cy="11559848"/>
            <a:chOff x="0" y="0"/>
            <a:chExt cx="67030" cy="3044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030" cy="3044569"/>
            </a:xfrm>
            <a:custGeom>
              <a:avLst/>
              <a:gdLst/>
              <a:ahLst/>
              <a:cxnLst/>
              <a:rect l="l" t="t" r="r" b="b"/>
              <a:pathLst>
                <a:path w="67030" h="3044569">
                  <a:moveTo>
                    <a:pt x="0" y="0"/>
                  </a:moveTo>
                  <a:lnTo>
                    <a:pt x="67030" y="0"/>
                  </a:lnTo>
                  <a:lnTo>
                    <a:pt x="67030" y="3044569"/>
                  </a:lnTo>
                  <a:lnTo>
                    <a:pt x="0" y="3044569"/>
                  </a:lnTo>
                  <a:close/>
                </a:path>
              </a:pathLst>
            </a:custGeom>
            <a:solidFill>
              <a:srgbClr val="123D7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7030" cy="3082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63000" y="1687018"/>
            <a:ext cx="4350626" cy="1682109"/>
            <a:chOff x="0" y="0"/>
            <a:chExt cx="114343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35665" y="0"/>
                  </a:moveTo>
                  <a:lnTo>
                    <a:pt x="1107774" y="0"/>
                  </a:lnTo>
                  <a:cubicBezTo>
                    <a:pt x="1127471" y="0"/>
                    <a:pt x="1143438" y="15968"/>
                    <a:pt x="1143438" y="35665"/>
                  </a:cubicBezTo>
                  <a:lnTo>
                    <a:pt x="1143438" y="370735"/>
                  </a:lnTo>
                  <a:cubicBezTo>
                    <a:pt x="1143438" y="390432"/>
                    <a:pt x="1127471" y="406400"/>
                    <a:pt x="1107774" y="406400"/>
                  </a:cubicBezTo>
                  <a:lnTo>
                    <a:pt x="35665" y="406400"/>
                  </a:lnTo>
                  <a:cubicBezTo>
                    <a:pt x="15968" y="406400"/>
                    <a:pt x="0" y="390432"/>
                    <a:pt x="0" y="370735"/>
                  </a:cubicBezTo>
                  <a:lnTo>
                    <a:pt x="0" y="35665"/>
                  </a:lnTo>
                  <a:cubicBezTo>
                    <a:pt x="0" y="15968"/>
                    <a:pt x="15968" y="0"/>
                    <a:pt x="35665" y="0"/>
                  </a:cubicBezTo>
                  <a:close/>
                </a:path>
              </a:pathLst>
            </a:custGeom>
            <a:solidFill>
              <a:srgbClr val="123D7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4343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16969" y="3535508"/>
            <a:ext cx="4341493" cy="1543051"/>
            <a:chOff x="0" y="0"/>
            <a:chExt cx="1143438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35665" y="0"/>
                  </a:moveTo>
                  <a:lnTo>
                    <a:pt x="1107774" y="0"/>
                  </a:lnTo>
                  <a:cubicBezTo>
                    <a:pt x="1127471" y="0"/>
                    <a:pt x="1143438" y="15968"/>
                    <a:pt x="1143438" y="35665"/>
                  </a:cubicBezTo>
                  <a:lnTo>
                    <a:pt x="1143438" y="370735"/>
                  </a:lnTo>
                  <a:cubicBezTo>
                    <a:pt x="1143438" y="390432"/>
                    <a:pt x="1127471" y="406400"/>
                    <a:pt x="1107774" y="406400"/>
                  </a:cubicBezTo>
                  <a:lnTo>
                    <a:pt x="35665" y="406400"/>
                  </a:lnTo>
                  <a:cubicBezTo>
                    <a:pt x="15968" y="406400"/>
                    <a:pt x="0" y="390432"/>
                    <a:pt x="0" y="370735"/>
                  </a:cubicBezTo>
                  <a:lnTo>
                    <a:pt x="0" y="35665"/>
                  </a:lnTo>
                  <a:cubicBezTo>
                    <a:pt x="0" y="15968"/>
                    <a:pt x="15968" y="0"/>
                    <a:pt x="35665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4343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889571" y="5289866"/>
            <a:ext cx="4341493" cy="1543051"/>
            <a:chOff x="0" y="0"/>
            <a:chExt cx="114343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35665" y="0"/>
                  </a:moveTo>
                  <a:lnTo>
                    <a:pt x="1107774" y="0"/>
                  </a:lnTo>
                  <a:cubicBezTo>
                    <a:pt x="1127471" y="0"/>
                    <a:pt x="1143438" y="15968"/>
                    <a:pt x="1143438" y="35665"/>
                  </a:cubicBezTo>
                  <a:lnTo>
                    <a:pt x="1143438" y="370735"/>
                  </a:lnTo>
                  <a:cubicBezTo>
                    <a:pt x="1143438" y="390432"/>
                    <a:pt x="1127471" y="406400"/>
                    <a:pt x="1107774" y="406400"/>
                  </a:cubicBezTo>
                  <a:lnTo>
                    <a:pt x="35665" y="406400"/>
                  </a:lnTo>
                  <a:cubicBezTo>
                    <a:pt x="15968" y="406400"/>
                    <a:pt x="0" y="390432"/>
                    <a:pt x="0" y="370735"/>
                  </a:cubicBezTo>
                  <a:lnTo>
                    <a:pt x="0" y="35665"/>
                  </a:lnTo>
                  <a:cubicBezTo>
                    <a:pt x="0" y="15968"/>
                    <a:pt x="15968" y="0"/>
                    <a:pt x="35665" y="0"/>
                  </a:cubicBezTo>
                  <a:close/>
                </a:path>
              </a:pathLst>
            </a:custGeom>
            <a:solidFill>
              <a:srgbClr val="123D7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14343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916302" y="7070157"/>
            <a:ext cx="4341493" cy="1543051"/>
            <a:chOff x="0" y="0"/>
            <a:chExt cx="114343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35665" y="0"/>
                  </a:moveTo>
                  <a:lnTo>
                    <a:pt x="1107774" y="0"/>
                  </a:lnTo>
                  <a:cubicBezTo>
                    <a:pt x="1127471" y="0"/>
                    <a:pt x="1143438" y="15968"/>
                    <a:pt x="1143438" y="35665"/>
                  </a:cubicBezTo>
                  <a:lnTo>
                    <a:pt x="1143438" y="370735"/>
                  </a:lnTo>
                  <a:cubicBezTo>
                    <a:pt x="1143438" y="390432"/>
                    <a:pt x="1127471" y="406400"/>
                    <a:pt x="1107774" y="406400"/>
                  </a:cubicBezTo>
                  <a:lnTo>
                    <a:pt x="35665" y="406400"/>
                  </a:lnTo>
                  <a:cubicBezTo>
                    <a:pt x="15968" y="406400"/>
                    <a:pt x="0" y="390432"/>
                    <a:pt x="0" y="370735"/>
                  </a:cubicBezTo>
                  <a:lnTo>
                    <a:pt x="0" y="35665"/>
                  </a:lnTo>
                  <a:cubicBezTo>
                    <a:pt x="0" y="15968"/>
                    <a:pt x="15968" y="0"/>
                    <a:pt x="35665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14343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57438" y="1904703"/>
            <a:ext cx="9553644" cy="2930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86"/>
              </a:lnSpc>
            </a:pPr>
            <a:r>
              <a:rPr lang="en-US" sz="6000" b="1" spc="27" dirty="0">
                <a:solidFill>
                  <a:srgbClr val="177B8D"/>
                </a:solidFill>
                <a:latin typeface="Poppins Heavy"/>
                <a:ea typeface="Poppins Heavy"/>
                <a:cs typeface="Poppins Heavy"/>
                <a:sym typeface="Poppins Heavy"/>
              </a:rPr>
              <a:t>Bom </a:t>
            </a:r>
            <a:r>
              <a:rPr lang="en-US" sz="6000" b="1" spc="27" dirty="0" err="1">
                <a:solidFill>
                  <a:srgbClr val="177B8D"/>
                </a:solidFill>
                <a:latin typeface="Poppins Heavy"/>
                <a:ea typeface="Poppins Heavy"/>
                <a:cs typeface="Poppins Heavy"/>
                <a:sym typeface="Poppins Heavy"/>
              </a:rPr>
              <a:t>trabalho</a:t>
            </a:r>
            <a:r>
              <a:rPr lang="en-US" sz="6000" b="1" spc="27" dirty="0">
                <a:solidFill>
                  <a:srgbClr val="177B8D"/>
                </a:solidFill>
                <a:latin typeface="Poppins Heavy"/>
                <a:ea typeface="Poppins Heavy"/>
                <a:cs typeface="Poppins Heavy"/>
                <a:sym typeface="Poppins Heavy"/>
              </a:rPr>
              <a:t>, </a:t>
            </a:r>
          </a:p>
          <a:p>
            <a:pPr>
              <a:lnSpc>
                <a:spcPts val="7686"/>
              </a:lnSpc>
              <a:spcBef>
                <a:spcPct val="0"/>
              </a:spcBef>
            </a:pPr>
            <a:r>
              <a:rPr lang="en-US" sz="6000" b="1" spc="27" dirty="0">
                <a:solidFill>
                  <a:srgbClr val="177B8D"/>
                </a:solidFill>
                <a:latin typeface="Poppins Heavy"/>
                <a:ea typeface="Poppins Heavy"/>
                <a:cs typeface="Poppins Heavy"/>
                <a:sym typeface="Poppins Heavy"/>
              </a:rPr>
              <a:t>querida </a:t>
            </a:r>
          </a:p>
          <a:p>
            <a:pPr>
              <a:lnSpc>
                <a:spcPts val="7686"/>
              </a:lnSpc>
              <a:spcBef>
                <a:spcPct val="0"/>
              </a:spcBef>
            </a:pPr>
            <a:r>
              <a:rPr lang="en-US" sz="6000" b="1" spc="27" dirty="0" err="1">
                <a:solidFill>
                  <a:srgbClr val="177B8D"/>
                </a:solidFill>
                <a:latin typeface="Poppins Heavy"/>
                <a:ea typeface="Poppins Heavy"/>
                <a:cs typeface="Poppins Heavy"/>
                <a:sym typeface="Poppins Heavy"/>
              </a:rPr>
              <a:t>comunidade</a:t>
            </a:r>
            <a:r>
              <a:rPr lang="en-US" sz="6000" b="1" spc="27" dirty="0">
                <a:solidFill>
                  <a:srgbClr val="177B8D"/>
                </a:solidFill>
                <a:latin typeface="Poppins Heavy"/>
                <a:ea typeface="Poppins Heavy"/>
                <a:cs typeface="Poppins Heavy"/>
                <a:sym typeface="Poppins Heavy"/>
              </a:rPr>
              <a:t>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72600" y="3637957"/>
            <a:ext cx="352599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  <a:spcBef>
                <a:spcPct val="0"/>
              </a:spcBef>
            </a:pPr>
            <a:r>
              <a:rPr lang="en-US" sz="3000" b="1" spc="12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VALOR DOS OFERTÓRIOS SUBIU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892503" y="5402340"/>
            <a:ext cx="4221123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  <a:spcBef>
                <a:spcPct val="0"/>
              </a:spcBef>
            </a:pPr>
            <a:r>
              <a:rPr lang="en-US" sz="3000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NÚMERO DE FAMÍLIAS CONTRIBUINTES DIMINUIU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34648" y="1834032"/>
            <a:ext cx="364358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3000" b="1" spc="12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MENOS UMA CELEBRAÇÃO</a:t>
            </a:r>
          </a:p>
          <a:p>
            <a:pPr algn="ctr">
              <a:lnSpc>
                <a:spcPts val="2951"/>
              </a:lnSpc>
              <a:spcBef>
                <a:spcPct val="0"/>
              </a:spcBef>
            </a:pPr>
            <a:r>
              <a:rPr lang="en-US" sz="2500" b="1" spc="1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(SÁBADO, 19H00)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8600" y="5220051"/>
            <a:ext cx="14665747" cy="263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32"/>
              </a:lnSpc>
              <a:spcBef>
                <a:spcPct val="0"/>
              </a:spcBef>
            </a:pPr>
            <a:r>
              <a:rPr lang="en-US" sz="7200" b="1" spc="36" dirty="0">
                <a:solidFill>
                  <a:srgbClr val="D8BB41"/>
                </a:solidFill>
                <a:latin typeface="Poppins Bold"/>
                <a:ea typeface="Poppins Bold"/>
                <a:cs typeface="Poppins Bold"/>
                <a:sym typeface="Poppins Bold"/>
              </a:rPr>
              <a:t>Mas </a:t>
            </a:r>
            <a:r>
              <a:rPr lang="en-US" sz="7200" b="1" spc="36" dirty="0" err="1">
                <a:solidFill>
                  <a:srgbClr val="D8BB41"/>
                </a:solidFill>
                <a:latin typeface="Poppins Bold"/>
                <a:ea typeface="Poppins Bold"/>
                <a:cs typeface="Poppins Bold"/>
                <a:sym typeface="Poppins Bold"/>
              </a:rPr>
              <a:t>podemos</a:t>
            </a:r>
            <a:r>
              <a:rPr lang="en-US" sz="7200" b="1" spc="36" dirty="0">
                <a:solidFill>
                  <a:srgbClr val="D8BB4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>
              <a:lnSpc>
                <a:spcPts val="10632"/>
              </a:lnSpc>
              <a:spcBef>
                <a:spcPct val="0"/>
              </a:spcBef>
            </a:pPr>
            <a:r>
              <a:rPr lang="en-US" sz="7200" b="1" spc="36" dirty="0" err="1">
                <a:solidFill>
                  <a:srgbClr val="D8BB41"/>
                </a:solidFill>
                <a:latin typeface="Poppins Bold"/>
                <a:ea typeface="Poppins Bold"/>
                <a:cs typeface="Poppins Bold"/>
                <a:sym typeface="Poppins Bold"/>
              </a:rPr>
              <a:t>melhorar</a:t>
            </a:r>
            <a:r>
              <a:rPr lang="en-US" sz="7200" b="1" spc="36" dirty="0">
                <a:solidFill>
                  <a:srgbClr val="D8BB41"/>
                </a:solidFill>
                <a:latin typeface="Poppins Bold"/>
                <a:ea typeface="Poppins Bold"/>
                <a:cs typeface="Poppins Bold"/>
                <a:sym typeface="Poppins Bold"/>
              </a:rPr>
              <a:t>...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249647" y="7235682"/>
            <a:ext cx="390881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5"/>
              </a:lnSpc>
              <a:spcBef>
                <a:spcPct val="0"/>
              </a:spcBef>
            </a:pPr>
            <a:r>
              <a:rPr lang="en-US" sz="2724" b="1" spc="11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MERCADO DAS 7 BOCAS TEM SIDO UMA EXCELENTE AJUDA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4118" y="-114300"/>
            <a:ext cx="254505" cy="11559848"/>
            <a:chOff x="0" y="0"/>
            <a:chExt cx="67030" cy="3044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030" cy="3044569"/>
            </a:xfrm>
            <a:custGeom>
              <a:avLst/>
              <a:gdLst/>
              <a:ahLst/>
              <a:cxnLst/>
              <a:rect l="l" t="t" r="r" b="b"/>
              <a:pathLst>
                <a:path w="67030" h="3044569">
                  <a:moveTo>
                    <a:pt x="0" y="0"/>
                  </a:moveTo>
                  <a:lnTo>
                    <a:pt x="67030" y="0"/>
                  </a:lnTo>
                  <a:lnTo>
                    <a:pt x="67030" y="3044569"/>
                  </a:lnTo>
                  <a:lnTo>
                    <a:pt x="0" y="3044569"/>
                  </a:lnTo>
                  <a:close/>
                </a:path>
              </a:pathLst>
            </a:custGeom>
            <a:solidFill>
              <a:srgbClr val="123D7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7030" cy="3082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34904" y="961077"/>
            <a:ext cx="7855903" cy="2895284"/>
            <a:chOff x="0" y="-57150"/>
            <a:chExt cx="1257771" cy="463550"/>
          </a:xfrm>
        </p:grpSpPr>
        <p:sp>
          <p:nvSpPr>
            <p:cNvPr id="6" name="Freeform 6"/>
            <p:cNvSpPr/>
            <p:nvPr/>
          </p:nvSpPr>
          <p:spPr>
            <a:xfrm>
              <a:off x="114333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21681" y="0"/>
                  </a:moveTo>
                  <a:lnTo>
                    <a:pt x="1121758" y="0"/>
                  </a:lnTo>
                  <a:cubicBezTo>
                    <a:pt x="1127508" y="0"/>
                    <a:pt x="1133022" y="2284"/>
                    <a:pt x="1137088" y="6350"/>
                  </a:cubicBezTo>
                  <a:cubicBezTo>
                    <a:pt x="1141154" y="10416"/>
                    <a:pt x="1143438" y="15931"/>
                    <a:pt x="1143438" y="21681"/>
                  </a:cubicBezTo>
                  <a:lnTo>
                    <a:pt x="1143438" y="384719"/>
                  </a:lnTo>
                  <a:cubicBezTo>
                    <a:pt x="1143438" y="390469"/>
                    <a:pt x="1141154" y="395984"/>
                    <a:pt x="1137088" y="400050"/>
                  </a:cubicBezTo>
                  <a:cubicBezTo>
                    <a:pt x="1133022" y="404116"/>
                    <a:pt x="1127508" y="406400"/>
                    <a:pt x="1121758" y="406400"/>
                  </a:cubicBezTo>
                  <a:lnTo>
                    <a:pt x="21681" y="406400"/>
                  </a:lnTo>
                  <a:cubicBezTo>
                    <a:pt x="15931" y="406400"/>
                    <a:pt x="10416" y="404116"/>
                    <a:pt x="6350" y="400050"/>
                  </a:cubicBezTo>
                  <a:cubicBezTo>
                    <a:pt x="2284" y="395984"/>
                    <a:pt x="0" y="390469"/>
                    <a:pt x="0" y="384719"/>
                  </a:cubicBezTo>
                  <a:lnTo>
                    <a:pt x="0" y="21681"/>
                  </a:lnTo>
                  <a:cubicBezTo>
                    <a:pt x="0" y="15931"/>
                    <a:pt x="2284" y="10416"/>
                    <a:pt x="6350" y="6350"/>
                  </a:cubicBezTo>
                  <a:cubicBezTo>
                    <a:pt x="10416" y="2284"/>
                    <a:pt x="15931" y="0"/>
                    <a:pt x="21681" y="0"/>
                  </a:cubicBezTo>
                  <a:close/>
                </a:path>
              </a:pathLst>
            </a:custGeom>
            <a:solidFill>
              <a:srgbClr val="123D70"/>
            </a:solidFill>
          </p:spPr>
          <p:txBody>
            <a:bodyPr/>
            <a:lstStyle/>
            <a:p>
              <a:endParaRPr lang="pt-PT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4343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10201" y="4515465"/>
            <a:ext cx="7696199" cy="3415047"/>
            <a:chOff x="0" y="0"/>
            <a:chExt cx="1143438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16115" y="0"/>
                  </a:moveTo>
                  <a:lnTo>
                    <a:pt x="1127324" y="0"/>
                  </a:lnTo>
                  <a:cubicBezTo>
                    <a:pt x="1136224" y="0"/>
                    <a:pt x="1143438" y="7215"/>
                    <a:pt x="1143438" y="16115"/>
                  </a:cubicBezTo>
                  <a:lnTo>
                    <a:pt x="1143438" y="390285"/>
                  </a:lnTo>
                  <a:cubicBezTo>
                    <a:pt x="1143438" y="399185"/>
                    <a:pt x="1136224" y="406400"/>
                    <a:pt x="1127324" y="406400"/>
                  </a:cubicBezTo>
                  <a:lnTo>
                    <a:pt x="16115" y="406400"/>
                  </a:lnTo>
                  <a:cubicBezTo>
                    <a:pt x="7215" y="406400"/>
                    <a:pt x="0" y="399185"/>
                    <a:pt x="0" y="390285"/>
                  </a:cubicBezTo>
                  <a:lnTo>
                    <a:pt x="0" y="16115"/>
                  </a:lnTo>
                  <a:cubicBezTo>
                    <a:pt x="0" y="7215"/>
                    <a:pt x="7215" y="0"/>
                    <a:pt x="16115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4343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177" y="3516269"/>
            <a:ext cx="4770094" cy="5073347"/>
          </a:xfrm>
          <a:custGeom>
            <a:avLst/>
            <a:gdLst/>
            <a:ahLst/>
            <a:cxnLst/>
            <a:rect l="l" t="t" r="r" b="b"/>
            <a:pathLst>
              <a:path w="5534730" h="6063947">
                <a:moveTo>
                  <a:pt x="0" y="0"/>
                </a:moveTo>
                <a:lnTo>
                  <a:pt x="5534730" y="0"/>
                </a:lnTo>
                <a:lnTo>
                  <a:pt x="5534730" y="6063947"/>
                </a:lnTo>
                <a:lnTo>
                  <a:pt x="0" y="606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TextBox 12"/>
          <p:cNvSpPr txBox="1"/>
          <p:nvPr/>
        </p:nvSpPr>
        <p:spPr>
          <a:xfrm>
            <a:off x="5442484" y="4762500"/>
            <a:ext cx="7542768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4"/>
              </a:lnSpc>
              <a:spcBef>
                <a:spcPct val="0"/>
              </a:spcBef>
            </a:pPr>
            <a:r>
              <a:rPr lang="en-US" sz="6639" b="1" spc="27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VALOR </a:t>
            </a:r>
          </a:p>
          <a:p>
            <a:pPr algn="ctr">
              <a:lnSpc>
                <a:spcPts val="7834"/>
              </a:lnSpc>
              <a:spcBef>
                <a:spcPct val="0"/>
              </a:spcBef>
            </a:pPr>
            <a:r>
              <a:rPr lang="en-US" sz="6639" b="1" spc="27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DOS OFERTÓRIOS SUBIU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29343" y="1529213"/>
            <a:ext cx="5981135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</a:pPr>
            <a:r>
              <a:rPr lang="en-US" sz="4935" b="1" spc="19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MENOS UMA CELEBRAÇÃO</a:t>
            </a:r>
          </a:p>
          <a:p>
            <a:pPr algn="ctr">
              <a:lnSpc>
                <a:spcPts val="4852"/>
              </a:lnSpc>
              <a:spcBef>
                <a:spcPct val="0"/>
              </a:spcBef>
            </a:pPr>
            <a:r>
              <a:rPr lang="en-US" sz="4112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(SÁBADO, 19H00)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51098" y="-342900"/>
            <a:ext cx="254505" cy="11559848"/>
            <a:chOff x="0" y="0"/>
            <a:chExt cx="67030" cy="3044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030" cy="3044569"/>
            </a:xfrm>
            <a:custGeom>
              <a:avLst/>
              <a:gdLst/>
              <a:ahLst/>
              <a:cxnLst/>
              <a:rect l="l" t="t" r="r" b="b"/>
              <a:pathLst>
                <a:path w="67030" h="3044569">
                  <a:moveTo>
                    <a:pt x="0" y="0"/>
                  </a:moveTo>
                  <a:lnTo>
                    <a:pt x="67030" y="0"/>
                  </a:lnTo>
                  <a:lnTo>
                    <a:pt x="67030" y="3044569"/>
                  </a:lnTo>
                  <a:lnTo>
                    <a:pt x="0" y="30445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7030" cy="3082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3" y="1456314"/>
            <a:ext cx="5791198" cy="2538331"/>
            <a:chOff x="0" y="0"/>
            <a:chExt cx="114343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21681" y="0"/>
                  </a:moveTo>
                  <a:lnTo>
                    <a:pt x="1121758" y="0"/>
                  </a:lnTo>
                  <a:cubicBezTo>
                    <a:pt x="1127508" y="0"/>
                    <a:pt x="1133022" y="2284"/>
                    <a:pt x="1137088" y="6350"/>
                  </a:cubicBezTo>
                  <a:cubicBezTo>
                    <a:pt x="1141154" y="10416"/>
                    <a:pt x="1143438" y="15931"/>
                    <a:pt x="1143438" y="21681"/>
                  </a:cubicBezTo>
                  <a:lnTo>
                    <a:pt x="1143438" y="384719"/>
                  </a:lnTo>
                  <a:cubicBezTo>
                    <a:pt x="1143438" y="390469"/>
                    <a:pt x="1141154" y="395984"/>
                    <a:pt x="1137088" y="400050"/>
                  </a:cubicBezTo>
                  <a:cubicBezTo>
                    <a:pt x="1133022" y="404116"/>
                    <a:pt x="1127508" y="406400"/>
                    <a:pt x="1121758" y="406400"/>
                  </a:cubicBezTo>
                  <a:lnTo>
                    <a:pt x="21681" y="406400"/>
                  </a:lnTo>
                  <a:cubicBezTo>
                    <a:pt x="15931" y="406400"/>
                    <a:pt x="10416" y="404116"/>
                    <a:pt x="6350" y="400050"/>
                  </a:cubicBezTo>
                  <a:cubicBezTo>
                    <a:pt x="2284" y="395984"/>
                    <a:pt x="0" y="390469"/>
                    <a:pt x="0" y="384719"/>
                  </a:cubicBezTo>
                  <a:lnTo>
                    <a:pt x="0" y="21681"/>
                  </a:lnTo>
                  <a:cubicBezTo>
                    <a:pt x="0" y="15931"/>
                    <a:pt x="2284" y="10416"/>
                    <a:pt x="6350" y="6350"/>
                  </a:cubicBezTo>
                  <a:cubicBezTo>
                    <a:pt x="10416" y="2284"/>
                    <a:pt x="15931" y="0"/>
                    <a:pt x="21681" y="0"/>
                  </a:cubicBezTo>
                  <a:close/>
                </a:path>
              </a:pathLst>
            </a:custGeom>
            <a:solidFill>
              <a:srgbClr val="FF914D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4343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10200" y="4621463"/>
            <a:ext cx="8007460" cy="3415047"/>
            <a:chOff x="0" y="0"/>
            <a:chExt cx="1143438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16115" y="0"/>
                  </a:moveTo>
                  <a:lnTo>
                    <a:pt x="1127324" y="0"/>
                  </a:lnTo>
                  <a:cubicBezTo>
                    <a:pt x="1136224" y="0"/>
                    <a:pt x="1143438" y="7215"/>
                    <a:pt x="1143438" y="16115"/>
                  </a:cubicBezTo>
                  <a:lnTo>
                    <a:pt x="1143438" y="390285"/>
                  </a:lnTo>
                  <a:cubicBezTo>
                    <a:pt x="1143438" y="399185"/>
                    <a:pt x="1136224" y="406400"/>
                    <a:pt x="1127324" y="406400"/>
                  </a:cubicBezTo>
                  <a:lnTo>
                    <a:pt x="16115" y="406400"/>
                  </a:lnTo>
                  <a:cubicBezTo>
                    <a:pt x="7215" y="406400"/>
                    <a:pt x="0" y="399185"/>
                    <a:pt x="0" y="390285"/>
                  </a:cubicBezTo>
                  <a:lnTo>
                    <a:pt x="0" y="16115"/>
                  </a:lnTo>
                  <a:cubicBezTo>
                    <a:pt x="0" y="7215"/>
                    <a:pt x="7215" y="0"/>
                    <a:pt x="16115" y="0"/>
                  </a:cubicBezTo>
                  <a:close/>
                </a:path>
              </a:pathLst>
            </a:custGeom>
            <a:solidFill>
              <a:srgbClr val="B20030"/>
            </a:solidFill>
          </p:spPr>
          <p:txBody>
            <a:bodyPr/>
            <a:lstStyle/>
            <a:p>
              <a:endParaRPr lang="pt-PT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4343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8303" y="105559"/>
            <a:ext cx="2939879" cy="3438455"/>
          </a:xfrm>
          <a:custGeom>
            <a:avLst/>
            <a:gdLst/>
            <a:ahLst/>
            <a:cxnLst/>
            <a:rect l="l" t="t" r="r" b="b"/>
            <a:pathLst>
              <a:path w="2939879" h="3438455">
                <a:moveTo>
                  <a:pt x="0" y="0"/>
                </a:moveTo>
                <a:lnTo>
                  <a:pt x="2939879" y="0"/>
                </a:lnTo>
                <a:lnTo>
                  <a:pt x="2939879" y="3438454"/>
                </a:lnTo>
                <a:lnTo>
                  <a:pt x="0" y="3438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Freeform 12"/>
          <p:cNvSpPr/>
          <p:nvPr/>
        </p:nvSpPr>
        <p:spPr>
          <a:xfrm>
            <a:off x="897337" y="6515100"/>
            <a:ext cx="4056687" cy="3823427"/>
          </a:xfrm>
          <a:custGeom>
            <a:avLst/>
            <a:gdLst/>
            <a:ahLst/>
            <a:cxnLst/>
            <a:rect l="l" t="t" r="r" b="b"/>
            <a:pathLst>
              <a:path w="4056686" h="3823427">
                <a:moveTo>
                  <a:pt x="0" y="0"/>
                </a:moveTo>
                <a:lnTo>
                  <a:pt x="4056686" y="0"/>
                </a:lnTo>
                <a:lnTo>
                  <a:pt x="4056686" y="3823427"/>
                </a:lnTo>
                <a:lnTo>
                  <a:pt x="0" y="3823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3" name="Freeform 13"/>
          <p:cNvSpPr/>
          <p:nvPr/>
        </p:nvSpPr>
        <p:spPr>
          <a:xfrm>
            <a:off x="1752600" y="506663"/>
            <a:ext cx="4616887" cy="4114800"/>
          </a:xfrm>
          <a:custGeom>
            <a:avLst/>
            <a:gdLst/>
            <a:ahLst/>
            <a:cxnLst/>
            <a:rect l="l" t="t" r="r" b="b"/>
            <a:pathLst>
              <a:path w="4616886" h="4114800">
                <a:moveTo>
                  <a:pt x="0" y="0"/>
                </a:moveTo>
                <a:lnTo>
                  <a:pt x="4616887" y="0"/>
                </a:lnTo>
                <a:lnTo>
                  <a:pt x="46168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14"/>
          <p:cNvSpPr/>
          <p:nvPr/>
        </p:nvSpPr>
        <p:spPr>
          <a:xfrm>
            <a:off x="187060" y="2152527"/>
            <a:ext cx="3025581" cy="3513011"/>
          </a:xfrm>
          <a:custGeom>
            <a:avLst/>
            <a:gdLst/>
            <a:ahLst/>
            <a:cxnLst/>
            <a:rect l="l" t="t" r="r" b="b"/>
            <a:pathLst>
              <a:path w="3025581" h="3513011">
                <a:moveTo>
                  <a:pt x="0" y="0"/>
                </a:moveTo>
                <a:lnTo>
                  <a:pt x="3025581" y="0"/>
                </a:lnTo>
                <a:lnTo>
                  <a:pt x="3025581" y="3513011"/>
                </a:lnTo>
                <a:lnTo>
                  <a:pt x="0" y="35130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5" name="TextBox 15"/>
          <p:cNvSpPr txBox="1"/>
          <p:nvPr/>
        </p:nvSpPr>
        <p:spPr>
          <a:xfrm>
            <a:off x="5257800" y="4990560"/>
            <a:ext cx="8159860" cy="2414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4"/>
              </a:lnSpc>
            </a:pPr>
            <a:r>
              <a:rPr lang="en-US" sz="4800" b="1" spc="27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2021:  290 FAMÍLIAS</a:t>
            </a:r>
          </a:p>
          <a:p>
            <a:pPr algn="ctr">
              <a:lnSpc>
                <a:spcPts val="3540"/>
              </a:lnSpc>
            </a:pPr>
            <a:endParaRPr lang="en-US" sz="4800" b="1" spc="27" dirty="0">
              <a:solidFill>
                <a:srgbClr val="FFFFFF"/>
              </a:solidFill>
              <a:latin typeface="Poppins Heavy"/>
              <a:ea typeface="Poppins Heavy"/>
              <a:cs typeface="Poppins Heavy"/>
              <a:sym typeface="Poppins Heavy"/>
            </a:endParaRPr>
          </a:p>
          <a:p>
            <a:pPr algn="ctr">
              <a:lnSpc>
                <a:spcPts val="7834"/>
              </a:lnSpc>
              <a:spcBef>
                <a:spcPct val="0"/>
              </a:spcBef>
            </a:pPr>
            <a:r>
              <a:rPr lang="en-US" sz="4800" b="1" spc="27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2025: 144 FAMÍLIAS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78677" y="1917434"/>
            <a:ext cx="5349849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7"/>
              </a:lnSpc>
              <a:spcBef>
                <a:spcPct val="0"/>
              </a:spcBef>
            </a:pPr>
            <a:r>
              <a:rPr lang="en-US" sz="3803" b="1" spc="15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NÚMERO DE FAMÍLIAS CONTRIBUINTES DIMINUIU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58200" y="-342900"/>
            <a:ext cx="254505" cy="11559848"/>
            <a:chOff x="0" y="0"/>
            <a:chExt cx="67030" cy="3044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030" cy="3044569"/>
            </a:xfrm>
            <a:custGeom>
              <a:avLst/>
              <a:gdLst/>
              <a:ahLst/>
              <a:cxnLst/>
              <a:rect l="l" t="t" r="r" b="b"/>
              <a:pathLst>
                <a:path w="67030" h="3044569">
                  <a:moveTo>
                    <a:pt x="0" y="0"/>
                  </a:moveTo>
                  <a:lnTo>
                    <a:pt x="67030" y="0"/>
                  </a:lnTo>
                  <a:lnTo>
                    <a:pt x="67030" y="3044569"/>
                  </a:lnTo>
                  <a:lnTo>
                    <a:pt x="0" y="30445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7030" cy="3082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91000" y="1521900"/>
            <a:ext cx="9227503" cy="8002191"/>
            <a:chOff x="0" y="0"/>
            <a:chExt cx="1143438" cy="10563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3438" cy="1056315"/>
            </a:xfrm>
            <a:custGeom>
              <a:avLst/>
              <a:gdLst/>
              <a:ahLst/>
              <a:cxnLst/>
              <a:rect l="l" t="t" r="r" b="b"/>
              <a:pathLst>
                <a:path w="1143438" h="1056315">
                  <a:moveTo>
                    <a:pt x="16115" y="0"/>
                  </a:moveTo>
                  <a:lnTo>
                    <a:pt x="1127324" y="0"/>
                  </a:lnTo>
                  <a:cubicBezTo>
                    <a:pt x="1136224" y="0"/>
                    <a:pt x="1143438" y="7215"/>
                    <a:pt x="1143438" y="16115"/>
                  </a:cubicBezTo>
                  <a:lnTo>
                    <a:pt x="1143438" y="1040200"/>
                  </a:lnTo>
                  <a:cubicBezTo>
                    <a:pt x="1143438" y="1044474"/>
                    <a:pt x="1141741" y="1048573"/>
                    <a:pt x="1138719" y="1051595"/>
                  </a:cubicBezTo>
                  <a:cubicBezTo>
                    <a:pt x="1135696" y="1054617"/>
                    <a:pt x="1131598" y="1056315"/>
                    <a:pt x="1127324" y="1056315"/>
                  </a:cubicBezTo>
                  <a:lnTo>
                    <a:pt x="16115" y="1056315"/>
                  </a:lnTo>
                  <a:cubicBezTo>
                    <a:pt x="7215" y="1056315"/>
                    <a:pt x="0" y="1049100"/>
                    <a:pt x="0" y="1040200"/>
                  </a:cubicBezTo>
                  <a:lnTo>
                    <a:pt x="0" y="16115"/>
                  </a:lnTo>
                  <a:cubicBezTo>
                    <a:pt x="0" y="7215"/>
                    <a:pt x="7215" y="0"/>
                    <a:pt x="16115" y="0"/>
                  </a:cubicBezTo>
                  <a:close/>
                </a:path>
              </a:pathLst>
            </a:custGeom>
            <a:solidFill>
              <a:srgbClr val="567EC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43438" cy="1113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4152900"/>
            <a:ext cx="5342740" cy="5648120"/>
          </a:xfrm>
          <a:custGeom>
            <a:avLst/>
            <a:gdLst/>
            <a:ahLst/>
            <a:cxnLst/>
            <a:rect l="l" t="t" r="r" b="b"/>
            <a:pathLst>
              <a:path w="7421783" h="7032139">
                <a:moveTo>
                  <a:pt x="0" y="0"/>
                </a:moveTo>
                <a:lnTo>
                  <a:pt x="7421782" y="0"/>
                </a:lnTo>
                <a:lnTo>
                  <a:pt x="7421782" y="7032139"/>
                </a:lnTo>
                <a:lnTo>
                  <a:pt x="0" y="7032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TextBox 9"/>
          <p:cNvSpPr txBox="1"/>
          <p:nvPr/>
        </p:nvSpPr>
        <p:spPr>
          <a:xfrm>
            <a:off x="4572000" y="1823451"/>
            <a:ext cx="8648702" cy="6732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3"/>
              </a:lnSpc>
            </a:pP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Pede-se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aos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pais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com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filhos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ctr">
              <a:lnSpc>
                <a:spcPts val="4813"/>
              </a:lnSpc>
            </a:pP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catequese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</a:p>
          <a:p>
            <a:pPr algn="ctr">
              <a:lnSpc>
                <a:spcPts val="4813"/>
              </a:lnSpc>
            </a:pP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uma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especial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generosidade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</a:t>
            </a:r>
          </a:p>
          <a:p>
            <a:pPr algn="ctr">
              <a:lnSpc>
                <a:spcPts val="4813"/>
              </a:lnSpc>
            </a:pP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pois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são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raríssimos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ctr">
              <a:lnSpc>
                <a:spcPts val="4813"/>
              </a:lnSpc>
            </a:pP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os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contribuintes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neste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grupo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</a:p>
          <a:p>
            <a:pPr algn="ctr">
              <a:lnSpc>
                <a:spcPts val="4813"/>
              </a:lnSpc>
            </a:pP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 a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atividade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da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catequese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é, </a:t>
            </a:r>
          </a:p>
          <a:p>
            <a:pPr algn="ctr">
              <a:lnSpc>
                <a:spcPts val="4813"/>
              </a:lnSpc>
            </a:pP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verdade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, a que mais beneficia </a:t>
            </a:r>
          </a:p>
          <a:p>
            <a:pPr algn="ctr">
              <a:lnSpc>
                <a:spcPts val="4813"/>
              </a:lnSpc>
            </a:pP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melhoramento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e a que </a:t>
            </a:r>
          </a:p>
          <a:p>
            <a:pPr algn="ctr">
              <a:lnSpc>
                <a:spcPts val="4813"/>
              </a:lnSpc>
            </a:pP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mais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pesa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nas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despesas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ctr">
              <a:lnSpc>
                <a:spcPts val="4813"/>
              </a:lnSpc>
            </a:pP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funcionamento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e de </a:t>
            </a:r>
            <a:r>
              <a:rPr lang="en-US" sz="3200" b="1" spc="16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manutenção</a:t>
            </a: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ctr">
              <a:lnSpc>
                <a:spcPts val="4813"/>
              </a:lnSpc>
            </a:pPr>
            <a:r>
              <a:rPr lang="en-US" sz="3200" b="1" spc="16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 Centro Paroquial.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1000" y="-342900"/>
            <a:ext cx="254505" cy="11559848"/>
            <a:chOff x="0" y="0"/>
            <a:chExt cx="67030" cy="3044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030" cy="3044569"/>
            </a:xfrm>
            <a:custGeom>
              <a:avLst/>
              <a:gdLst/>
              <a:ahLst/>
              <a:cxnLst/>
              <a:rect l="l" t="t" r="r" b="b"/>
              <a:pathLst>
                <a:path w="67030" h="3044569">
                  <a:moveTo>
                    <a:pt x="0" y="0"/>
                  </a:moveTo>
                  <a:lnTo>
                    <a:pt x="67030" y="0"/>
                  </a:lnTo>
                  <a:lnTo>
                    <a:pt x="67030" y="3044569"/>
                  </a:lnTo>
                  <a:lnTo>
                    <a:pt x="0" y="30445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7030" cy="3082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57356" y="926147"/>
            <a:ext cx="7141791" cy="2538331"/>
            <a:chOff x="0" y="0"/>
            <a:chExt cx="114343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21681" y="0"/>
                  </a:moveTo>
                  <a:lnTo>
                    <a:pt x="1121758" y="0"/>
                  </a:lnTo>
                  <a:cubicBezTo>
                    <a:pt x="1127508" y="0"/>
                    <a:pt x="1133022" y="2284"/>
                    <a:pt x="1137088" y="6350"/>
                  </a:cubicBezTo>
                  <a:cubicBezTo>
                    <a:pt x="1141154" y="10416"/>
                    <a:pt x="1143438" y="15931"/>
                    <a:pt x="1143438" y="21681"/>
                  </a:cubicBezTo>
                  <a:lnTo>
                    <a:pt x="1143438" y="384719"/>
                  </a:lnTo>
                  <a:cubicBezTo>
                    <a:pt x="1143438" y="390469"/>
                    <a:pt x="1141154" y="395984"/>
                    <a:pt x="1137088" y="400050"/>
                  </a:cubicBezTo>
                  <a:cubicBezTo>
                    <a:pt x="1133022" y="404116"/>
                    <a:pt x="1127508" y="406400"/>
                    <a:pt x="1121758" y="406400"/>
                  </a:cubicBezTo>
                  <a:lnTo>
                    <a:pt x="21681" y="406400"/>
                  </a:lnTo>
                  <a:cubicBezTo>
                    <a:pt x="15931" y="406400"/>
                    <a:pt x="10416" y="404116"/>
                    <a:pt x="6350" y="400050"/>
                  </a:cubicBezTo>
                  <a:cubicBezTo>
                    <a:pt x="2284" y="395984"/>
                    <a:pt x="0" y="390469"/>
                    <a:pt x="0" y="384719"/>
                  </a:cubicBezTo>
                  <a:lnTo>
                    <a:pt x="0" y="21681"/>
                  </a:lnTo>
                  <a:cubicBezTo>
                    <a:pt x="0" y="15931"/>
                    <a:pt x="2284" y="10416"/>
                    <a:pt x="6350" y="6350"/>
                  </a:cubicBezTo>
                  <a:cubicBezTo>
                    <a:pt x="10416" y="2284"/>
                    <a:pt x="15931" y="0"/>
                    <a:pt x="21681" y="0"/>
                  </a:cubicBezTo>
                  <a:close/>
                </a:path>
              </a:pathLst>
            </a:custGeom>
            <a:solidFill>
              <a:srgbClr val="D8BB41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4343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267200" y="4000500"/>
            <a:ext cx="8156117" cy="4018741"/>
          </a:xfrm>
          <a:custGeom>
            <a:avLst/>
            <a:gdLst/>
            <a:ahLst/>
            <a:cxnLst/>
            <a:rect l="l" t="t" r="r" b="b"/>
            <a:pathLst>
              <a:path w="8156117" h="4018741">
                <a:moveTo>
                  <a:pt x="0" y="0"/>
                </a:moveTo>
                <a:lnTo>
                  <a:pt x="8156117" y="0"/>
                </a:lnTo>
                <a:lnTo>
                  <a:pt x="8156117" y="4018741"/>
                </a:lnTo>
                <a:lnTo>
                  <a:pt x="0" y="4018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 flipH="1">
            <a:off x="99388" y="5448300"/>
            <a:ext cx="4015412" cy="4838700"/>
          </a:xfrm>
          <a:custGeom>
            <a:avLst/>
            <a:gdLst/>
            <a:ahLst/>
            <a:cxnLst/>
            <a:rect l="l" t="t" r="r" b="b"/>
            <a:pathLst>
              <a:path w="2974204" h="4005663">
                <a:moveTo>
                  <a:pt x="2974205" y="0"/>
                </a:moveTo>
                <a:lnTo>
                  <a:pt x="0" y="0"/>
                </a:lnTo>
                <a:lnTo>
                  <a:pt x="0" y="4005662"/>
                </a:lnTo>
                <a:lnTo>
                  <a:pt x="2974205" y="4005662"/>
                </a:lnTo>
                <a:lnTo>
                  <a:pt x="297420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TextBox 10"/>
          <p:cNvSpPr txBox="1"/>
          <p:nvPr/>
        </p:nvSpPr>
        <p:spPr>
          <a:xfrm>
            <a:off x="4419600" y="4762500"/>
            <a:ext cx="8404244" cy="292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4"/>
              </a:lnSpc>
            </a:pPr>
            <a:r>
              <a:rPr lang="en-US" sz="9638" b="1" spc="37" dirty="0">
                <a:solidFill>
                  <a:srgbClr val="FFFFFF"/>
                </a:solidFill>
                <a:latin typeface="One Little Font Full Bold"/>
                <a:ea typeface="One Little Font Full Bold"/>
                <a:cs typeface="One Little Font Full Bold"/>
                <a:sym typeface="One Little Font Full Bold"/>
              </a:rPr>
              <a:t>MERCADO</a:t>
            </a:r>
          </a:p>
          <a:p>
            <a:pPr algn="ctr">
              <a:lnSpc>
                <a:spcPts val="11374"/>
              </a:lnSpc>
              <a:spcBef>
                <a:spcPct val="0"/>
              </a:spcBef>
            </a:pPr>
            <a:r>
              <a:rPr lang="en-US" sz="9638" b="1" spc="37" dirty="0">
                <a:solidFill>
                  <a:srgbClr val="FFFFFF"/>
                </a:solidFill>
                <a:latin typeface="One Little Font Full Bold"/>
                <a:ea typeface="One Little Font Full Bold"/>
                <a:cs typeface="One Little Font Full Bold"/>
                <a:sym typeface="One Little Font Full Bold"/>
              </a:rPr>
              <a:t>DAS 7 BOCAS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86400" y="1338468"/>
            <a:ext cx="5349849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7"/>
              </a:lnSpc>
            </a:pPr>
            <a:r>
              <a:rPr lang="en-US" sz="3803" b="1" spc="15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COLABORAÇÃO </a:t>
            </a:r>
          </a:p>
          <a:p>
            <a:pPr algn="ctr">
              <a:lnSpc>
                <a:spcPts val="4487"/>
              </a:lnSpc>
              <a:spcBef>
                <a:spcPct val="0"/>
              </a:spcBef>
            </a:pPr>
            <a:r>
              <a:rPr lang="en-US" sz="3803" b="1" spc="15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DOS LEIGOS EMPENHADOS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29293" y="-342900"/>
            <a:ext cx="254505" cy="11559848"/>
            <a:chOff x="0" y="0"/>
            <a:chExt cx="67030" cy="3044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030" cy="3044569"/>
            </a:xfrm>
            <a:custGeom>
              <a:avLst/>
              <a:gdLst/>
              <a:ahLst/>
              <a:cxnLst/>
              <a:rect l="l" t="t" r="r" b="b"/>
              <a:pathLst>
                <a:path w="67030" h="3044569">
                  <a:moveTo>
                    <a:pt x="0" y="0"/>
                  </a:moveTo>
                  <a:lnTo>
                    <a:pt x="67030" y="0"/>
                  </a:lnTo>
                  <a:lnTo>
                    <a:pt x="67030" y="3044569"/>
                  </a:lnTo>
                  <a:lnTo>
                    <a:pt x="0" y="3044569"/>
                  </a:lnTo>
                  <a:close/>
                </a:path>
              </a:pathLst>
            </a:custGeom>
            <a:solidFill>
              <a:srgbClr val="123D7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7030" cy="3082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38037" y="1647540"/>
            <a:ext cx="4341493" cy="998459"/>
            <a:chOff x="0" y="0"/>
            <a:chExt cx="1143438" cy="2629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3438" cy="262968"/>
            </a:xfrm>
            <a:custGeom>
              <a:avLst/>
              <a:gdLst/>
              <a:ahLst/>
              <a:cxnLst/>
              <a:rect l="l" t="t" r="r" b="b"/>
              <a:pathLst>
                <a:path w="1143438" h="262968">
                  <a:moveTo>
                    <a:pt x="35665" y="0"/>
                  </a:moveTo>
                  <a:lnTo>
                    <a:pt x="1107774" y="0"/>
                  </a:lnTo>
                  <a:cubicBezTo>
                    <a:pt x="1127471" y="0"/>
                    <a:pt x="1143438" y="15968"/>
                    <a:pt x="1143438" y="35665"/>
                  </a:cubicBezTo>
                  <a:lnTo>
                    <a:pt x="1143438" y="227304"/>
                  </a:lnTo>
                  <a:cubicBezTo>
                    <a:pt x="1143438" y="247001"/>
                    <a:pt x="1127471" y="262968"/>
                    <a:pt x="1107774" y="262968"/>
                  </a:cubicBezTo>
                  <a:lnTo>
                    <a:pt x="35665" y="262968"/>
                  </a:lnTo>
                  <a:cubicBezTo>
                    <a:pt x="15968" y="262968"/>
                    <a:pt x="0" y="247001"/>
                    <a:pt x="0" y="227304"/>
                  </a:cubicBezTo>
                  <a:lnTo>
                    <a:pt x="0" y="35665"/>
                  </a:lnTo>
                  <a:cubicBezTo>
                    <a:pt x="0" y="15968"/>
                    <a:pt x="15968" y="0"/>
                    <a:pt x="35665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43438" cy="320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761370" y="2852588"/>
            <a:ext cx="4341493" cy="1126003"/>
            <a:chOff x="0" y="0"/>
            <a:chExt cx="1143438" cy="2965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3438" cy="296560"/>
            </a:xfrm>
            <a:custGeom>
              <a:avLst/>
              <a:gdLst/>
              <a:ahLst/>
              <a:cxnLst/>
              <a:rect l="l" t="t" r="r" b="b"/>
              <a:pathLst>
                <a:path w="1143438" h="296560">
                  <a:moveTo>
                    <a:pt x="35665" y="0"/>
                  </a:moveTo>
                  <a:lnTo>
                    <a:pt x="1107774" y="0"/>
                  </a:lnTo>
                  <a:cubicBezTo>
                    <a:pt x="1127471" y="0"/>
                    <a:pt x="1143438" y="15968"/>
                    <a:pt x="1143438" y="35665"/>
                  </a:cubicBezTo>
                  <a:lnTo>
                    <a:pt x="1143438" y="260895"/>
                  </a:lnTo>
                  <a:cubicBezTo>
                    <a:pt x="1143438" y="270354"/>
                    <a:pt x="1139681" y="279426"/>
                    <a:pt x="1132992" y="286114"/>
                  </a:cubicBezTo>
                  <a:cubicBezTo>
                    <a:pt x="1126304" y="292803"/>
                    <a:pt x="1117233" y="296560"/>
                    <a:pt x="1107774" y="296560"/>
                  </a:cubicBezTo>
                  <a:lnTo>
                    <a:pt x="35665" y="296560"/>
                  </a:lnTo>
                  <a:cubicBezTo>
                    <a:pt x="15968" y="296560"/>
                    <a:pt x="0" y="280593"/>
                    <a:pt x="0" y="260895"/>
                  </a:cubicBezTo>
                  <a:lnTo>
                    <a:pt x="0" y="35665"/>
                  </a:lnTo>
                  <a:cubicBezTo>
                    <a:pt x="0" y="15968"/>
                    <a:pt x="15968" y="0"/>
                    <a:pt x="35665" y="0"/>
                  </a:cubicBezTo>
                  <a:close/>
                </a:path>
              </a:pathLst>
            </a:custGeom>
            <a:solidFill>
              <a:srgbClr val="123D7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43438" cy="353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820246" y="4286110"/>
            <a:ext cx="4341493" cy="1543051"/>
            <a:chOff x="0" y="0"/>
            <a:chExt cx="114343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43438" cy="406400"/>
            </a:xfrm>
            <a:custGeom>
              <a:avLst/>
              <a:gdLst/>
              <a:ahLst/>
              <a:cxnLst/>
              <a:rect l="l" t="t" r="r" b="b"/>
              <a:pathLst>
                <a:path w="1143438" h="406400">
                  <a:moveTo>
                    <a:pt x="35665" y="0"/>
                  </a:moveTo>
                  <a:lnTo>
                    <a:pt x="1107774" y="0"/>
                  </a:lnTo>
                  <a:cubicBezTo>
                    <a:pt x="1127471" y="0"/>
                    <a:pt x="1143438" y="15968"/>
                    <a:pt x="1143438" y="35665"/>
                  </a:cubicBezTo>
                  <a:lnTo>
                    <a:pt x="1143438" y="370735"/>
                  </a:lnTo>
                  <a:cubicBezTo>
                    <a:pt x="1143438" y="390432"/>
                    <a:pt x="1127471" y="406400"/>
                    <a:pt x="1107774" y="406400"/>
                  </a:cubicBezTo>
                  <a:lnTo>
                    <a:pt x="35665" y="406400"/>
                  </a:lnTo>
                  <a:cubicBezTo>
                    <a:pt x="15968" y="406400"/>
                    <a:pt x="0" y="390432"/>
                    <a:pt x="0" y="370735"/>
                  </a:cubicBezTo>
                  <a:lnTo>
                    <a:pt x="0" y="35665"/>
                  </a:lnTo>
                  <a:cubicBezTo>
                    <a:pt x="0" y="15968"/>
                    <a:pt x="15968" y="0"/>
                    <a:pt x="35665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14343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738038" y="322627"/>
            <a:ext cx="4341493" cy="1143000"/>
            <a:chOff x="0" y="0"/>
            <a:chExt cx="1143438" cy="30103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43438" cy="301037"/>
            </a:xfrm>
            <a:custGeom>
              <a:avLst/>
              <a:gdLst/>
              <a:ahLst/>
              <a:cxnLst/>
              <a:rect l="l" t="t" r="r" b="b"/>
              <a:pathLst>
                <a:path w="1143438" h="301037">
                  <a:moveTo>
                    <a:pt x="35665" y="0"/>
                  </a:moveTo>
                  <a:lnTo>
                    <a:pt x="1107774" y="0"/>
                  </a:lnTo>
                  <a:cubicBezTo>
                    <a:pt x="1127471" y="0"/>
                    <a:pt x="1143438" y="15968"/>
                    <a:pt x="1143438" y="35665"/>
                  </a:cubicBezTo>
                  <a:lnTo>
                    <a:pt x="1143438" y="265372"/>
                  </a:lnTo>
                  <a:cubicBezTo>
                    <a:pt x="1143438" y="274831"/>
                    <a:pt x="1139681" y="283903"/>
                    <a:pt x="1132992" y="290591"/>
                  </a:cubicBezTo>
                  <a:cubicBezTo>
                    <a:pt x="1126304" y="297280"/>
                    <a:pt x="1117233" y="301037"/>
                    <a:pt x="1107774" y="301037"/>
                  </a:cubicBezTo>
                  <a:lnTo>
                    <a:pt x="35665" y="301037"/>
                  </a:lnTo>
                  <a:cubicBezTo>
                    <a:pt x="15968" y="301037"/>
                    <a:pt x="0" y="285069"/>
                    <a:pt x="0" y="265372"/>
                  </a:cubicBezTo>
                  <a:lnTo>
                    <a:pt x="0" y="35665"/>
                  </a:lnTo>
                  <a:cubicBezTo>
                    <a:pt x="0" y="15968"/>
                    <a:pt x="15968" y="0"/>
                    <a:pt x="35665" y="0"/>
                  </a:cubicBezTo>
                  <a:close/>
                </a:path>
              </a:pathLst>
            </a:custGeom>
            <a:solidFill>
              <a:srgbClr val="123D7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143438" cy="358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839839" y="6085579"/>
            <a:ext cx="4341493" cy="1280627"/>
            <a:chOff x="0" y="0"/>
            <a:chExt cx="1143438" cy="33728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43438" cy="337284"/>
            </a:xfrm>
            <a:custGeom>
              <a:avLst/>
              <a:gdLst/>
              <a:ahLst/>
              <a:cxnLst/>
              <a:rect l="l" t="t" r="r" b="b"/>
              <a:pathLst>
                <a:path w="1143438" h="337284">
                  <a:moveTo>
                    <a:pt x="35665" y="0"/>
                  </a:moveTo>
                  <a:lnTo>
                    <a:pt x="1107774" y="0"/>
                  </a:lnTo>
                  <a:cubicBezTo>
                    <a:pt x="1127471" y="0"/>
                    <a:pt x="1143438" y="15968"/>
                    <a:pt x="1143438" y="35665"/>
                  </a:cubicBezTo>
                  <a:lnTo>
                    <a:pt x="1143438" y="301620"/>
                  </a:lnTo>
                  <a:cubicBezTo>
                    <a:pt x="1143438" y="311079"/>
                    <a:pt x="1139681" y="320150"/>
                    <a:pt x="1132992" y="326838"/>
                  </a:cubicBezTo>
                  <a:cubicBezTo>
                    <a:pt x="1126304" y="333527"/>
                    <a:pt x="1117233" y="337284"/>
                    <a:pt x="1107774" y="337284"/>
                  </a:cubicBezTo>
                  <a:lnTo>
                    <a:pt x="35665" y="337284"/>
                  </a:lnTo>
                  <a:cubicBezTo>
                    <a:pt x="15968" y="337284"/>
                    <a:pt x="0" y="321317"/>
                    <a:pt x="0" y="301620"/>
                  </a:cubicBezTo>
                  <a:lnTo>
                    <a:pt x="0" y="35665"/>
                  </a:lnTo>
                  <a:cubicBezTo>
                    <a:pt x="0" y="15968"/>
                    <a:pt x="15968" y="0"/>
                    <a:pt x="35665" y="0"/>
                  </a:cubicBezTo>
                  <a:close/>
                </a:path>
              </a:pathLst>
            </a:custGeom>
            <a:solidFill>
              <a:srgbClr val="123D70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143438" cy="394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921672" y="7581654"/>
            <a:ext cx="4341493" cy="957857"/>
            <a:chOff x="0" y="0"/>
            <a:chExt cx="1143438" cy="2522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43438" cy="252275"/>
            </a:xfrm>
            <a:custGeom>
              <a:avLst/>
              <a:gdLst/>
              <a:ahLst/>
              <a:cxnLst/>
              <a:rect l="l" t="t" r="r" b="b"/>
              <a:pathLst>
                <a:path w="1143438" h="252275">
                  <a:moveTo>
                    <a:pt x="35665" y="0"/>
                  </a:moveTo>
                  <a:lnTo>
                    <a:pt x="1107774" y="0"/>
                  </a:lnTo>
                  <a:cubicBezTo>
                    <a:pt x="1127471" y="0"/>
                    <a:pt x="1143438" y="15968"/>
                    <a:pt x="1143438" y="35665"/>
                  </a:cubicBezTo>
                  <a:lnTo>
                    <a:pt x="1143438" y="216610"/>
                  </a:lnTo>
                  <a:cubicBezTo>
                    <a:pt x="1143438" y="226069"/>
                    <a:pt x="1139681" y="235141"/>
                    <a:pt x="1132992" y="241829"/>
                  </a:cubicBezTo>
                  <a:cubicBezTo>
                    <a:pt x="1126304" y="248518"/>
                    <a:pt x="1117233" y="252275"/>
                    <a:pt x="1107774" y="252275"/>
                  </a:cubicBezTo>
                  <a:lnTo>
                    <a:pt x="35665" y="252275"/>
                  </a:lnTo>
                  <a:cubicBezTo>
                    <a:pt x="15968" y="252275"/>
                    <a:pt x="0" y="236307"/>
                    <a:pt x="0" y="216610"/>
                  </a:cubicBezTo>
                  <a:lnTo>
                    <a:pt x="0" y="35665"/>
                  </a:lnTo>
                  <a:cubicBezTo>
                    <a:pt x="0" y="15968"/>
                    <a:pt x="15968" y="0"/>
                    <a:pt x="35665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pt-PT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143438" cy="309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4274519" y="573730"/>
            <a:ext cx="4214904" cy="4114800"/>
          </a:xfrm>
          <a:custGeom>
            <a:avLst/>
            <a:gdLst/>
            <a:ahLst/>
            <a:cxnLst/>
            <a:rect l="l" t="t" r="r" b="b"/>
            <a:pathLst>
              <a:path w="4214904" h="4114800">
                <a:moveTo>
                  <a:pt x="0" y="0"/>
                </a:moveTo>
                <a:lnTo>
                  <a:pt x="4214904" y="0"/>
                </a:lnTo>
                <a:lnTo>
                  <a:pt x="4214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24" name="Freeform 24"/>
          <p:cNvSpPr/>
          <p:nvPr/>
        </p:nvSpPr>
        <p:spPr>
          <a:xfrm>
            <a:off x="3681473" y="6254905"/>
            <a:ext cx="4258525" cy="4114800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6" y="0"/>
                </a:lnTo>
                <a:lnTo>
                  <a:pt x="4258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25" name="Freeform 25"/>
          <p:cNvSpPr/>
          <p:nvPr/>
        </p:nvSpPr>
        <p:spPr>
          <a:xfrm>
            <a:off x="13137" y="6113907"/>
            <a:ext cx="3516284" cy="4114800"/>
          </a:xfrm>
          <a:custGeom>
            <a:avLst/>
            <a:gdLst/>
            <a:ahLst/>
            <a:cxnLst/>
            <a:rect l="l" t="t" r="r" b="b"/>
            <a:pathLst>
              <a:path w="3516284" h="4114800">
                <a:moveTo>
                  <a:pt x="0" y="0"/>
                </a:moveTo>
                <a:lnTo>
                  <a:pt x="3516284" y="0"/>
                </a:lnTo>
                <a:lnTo>
                  <a:pt x="3516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26" name="Freeform 26"/>
          <p:cNvSpPr/>
          <p:nvPr/>
        </p:nvSpPr>
        <p:spPr>
          <a:xfrm>
            <a:off x="534081" y="58293"/>
            <a:ext cx="2474396" cy="3150273"/>
          </a:xfrm>
          <a:custGeom>
            <a:avLst/>
            <a:gdLst/>
            <a:ahLst/>
            <a:cxnLst/>
            <a:rect l="l" t="t" r="r" b="b"/>
            <a:pathLst>
              <a:path w="2474396" h="3150273">
                <a:moveTo>
                  <a:pt x="0" y="0"/>
                </a:moveTo>
                <a:lnTo>
                  <a:pt x="2474396" y="0"/>
                </a:lnTo>
                <a:lnTo>
                  <a:pt x="2474396" y="3150273"/>
                </a:lnTo>
                <a:lnTo>
                  <a:pt x="0" y="31502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27" name="TextBox 27"/>
          <p:cNvSpPr txBox="1"/>
          <p:nvPr/>
        </p:nvSpPr>
        <p:spPr>
          <a:xfrm>
            <a:off x="304800" y="3239416"/>
            <a:ext cx="10603985" cy="289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28"/>
              </a:lnSpc>
              <a:spcBef>
                <a:spcPct val="0"/>
              </a:spcBef>
            </a:pPr>
            <a:r>
              <a:rPr lang="en-US" sz="9600" b="1" spc="37" dirty="0">
                <a:solidFill>
                  <a:srgbClr val="177B8D"/>
                </a:solidFill>
                <a:latin typeface="Poppins Bold"/>
                <a:ea typeface="Poppins Bold"/>
                <a:cs typeface="Poppins Bold"/>
                <a:sym typeface="Poppins Bold"/>
              </a:rPr>
              <a:t>OUTRAS DESPESAS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153598" y="1756570"/>
            <a:ext cx="55103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6"/>
              </a:lnSpc>
              <a:spcBef>
                <a:spcPct val="0"/>
              </a:spcBef>
            </a:pPr>
            <a:r>
              <a:rPr lang="en-US" sz="4488" b="1" spc="17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ELETRICIDADE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188432" y="3041405"/>
            <a:ext cx="526105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2"/>
              </a:lnSpc>
              <a:spcBef>
                <a:spcPct val="0"/>
              </a:spcBef>
            </a:pPr>
            <a:r>
              <a:rPr lang="en-US" sz="3739" b="1" spc="15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COMUNICAÇÕES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305800" y="454381"/>
            <a:ext cx="464576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5"/>
              </a:lnSpc>
              <a:spcBef>
                <a:spcPct val="0"/>
              </a:spcBef>
            </a:pPr>
            <a:r>
              <a:rPr lang="en-US" sz="5233" b="1" spc="2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ÁGUA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904621" y="4347254"/>
            <a:ext cx="6211931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</a:pPr>
            <a:r>
              <a:rPr lang="en-US" sz="4331" b="1" spc="17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JARDINAGEM </a:t>
            </a:r>
          </a:p>
          <a:p>
            <a:pPr algn="ctr">
              <a:lnSpc>
                <a:spcPts val="5111"/>
              </a:lnSpc>
              <a:spcBef>
                <a:spcPct val="0"/>
              </a:spcBef>
            </a:pPr>
            <a:r>
              <a:rPr lang="en-US" sz="4331" b="1" spc="17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E LIMPEZA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986454" y="6449887"/>
            <a:ext cx="6211931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  <a:spcBef>
                <a:spcPct val="0"/>
              </a:spcBef>
            </a:pPr>
            <a:r>
              <a:rPr lang="en-US" sz="4331" b="1" spc="17" dirty="0">
                <a:solidFill>
                  <a:srgbClr val="FFFFFF"/>
                </a:solidFill>
                <a:latin typeface="Poppins Heavy"/>
                <a:ea typeface="Poppins Heavy"/>
                <a:cs typeface="Poppins Heavy"/>
                <a:sym typeface="Poppins Heavy"/>
              </a:rPr>
              <a:t>SEGUROS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885026" y="7721643"/>
            <a:ext cx="6211931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  <a:spcBef>
                <a:spcPct val="0"/>
              </a:spcBef>
            </a:pPr>
            <a:r>
              <a:rPr lang="en-US" sz="4331" b="1" spc="17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SALÁRIOS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B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6200000">
            <a:off x="4159009" y="1746491"/>
            <a:ext cx="14295012" cy="8135030"/>
            <a:chOff x="0" y="0"/>
            <a:chExt cx="3764941" cy="32551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4942" cy="3255116"/>
            </a:xfrm>
            <a:custGeom>
              <a:avLst/>
              <a:gdLst/>
              <a:ahLst/>
              <a:cxnLst/>
              <a:rect l="l" t="t" r="r" b="b"/>
              <a:pathLst>
                <a:path w="3764942" h="3255116">
                  <a:moveTo>
                    <a:pt x="0" y="0"/>
                  </a:moveTo>
                  <a:lnTo>
                    <a:pt x="3764942" y="0"/>
                  </a:lnTo>
                  <a:lnTo>
                    <a:pt x="3764942" y="3255116"/>
                  </a:lnTo>
                  <a:lnTo>
                    <a:pt x="0" y="3255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64941" cy="3293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62986" y="190500"/>
            <a:ext cx="6352797" cy="10809195"/>
          </a:xfrm>
          <a:custGeom>
            <a:avLst/>
            <a:gdLst/>
            <a:ahLst/>
            <a:cxnLst/>
            <a:rect l="l" t="t" r="r" b="b"/>
            <a:pathLst>
              <a:path w="6352797" h="10809194">
                <a:moveTo>
                  <a:pt x="0" y="0"/>
                </a:moveTo>
                <a:lnTo>
                  <a:pt x="6352797" y="0"/>
                </a:lnTo>
                <a:lnTo>
                  <a:pt x="6352797" y="10809194"/>
                </a:lnTo>
                <a:lnTo>
                  <a:pt x="0" y="10809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5940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381000" y="1714500"/>
            <a:ext cx="11476535" cy="560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1"/>
              </a:lnSpc>
              <a:spcBef>
                <a:spcPct val="0"/>
              </a:spcBef>
            </a:pPr>
            <a:r>
              <a:rPr lang="en-US" sz="395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Obrigado</a:t>
            </a: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</a:p>
          <a:p>
            <a:pPr>
              <a:lnSpc>
                <a:spcPts val="5541"/>
              </a:lnSpc>
              <a:spcBef>
                <a:spcPct val="0"/>
              </a:spcBef>
            </a:pP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 </a:t>
            </a:r>
            <a:r>
              <a:rPr lang="en-US" sz="395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todo</a:t>
            </a: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 </a:t>
            </a:r>
            <a:r>
              <a:rPr lang="en-US" sz="395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coração</a:t>
            </a: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</a:p>
          <a:p>
            <a:pPr>
              <a:lnSpc>
                <a:spcPts val="5541"/>
              </a:lnSpc>
              <a:spcBef>
                <a:spcPct val="0"/>
              </a:spcBef>
            </a:pP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</a:t>
            </a:r>
            <a:r>
              <a:rPr lang="en-US" sz="395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quem</a:t>
            </a: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5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dá</a:t>
            </a: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com </a:t>
            </a:r>
            <a:r>
              <a:rPr lang="en-US" sz="395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sacrifício</a:t>
            </a: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</a:p>
          <a:p>
            <a:pPr>
              <a:lnSpc>
                <a:spcPts val="5541"/>
              </a:lnSpc>
              <a:spcBef>
                <a:spcPct val="0"/>
              </a:spcBef>
            </a:pPr>
            <a:endParaRPr lang="en-US" sz="395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lnSpc>
                <a:spcPts val="5541"/>
              </a:lnSpc>
              <a:spcBef>
                <a:spcPct val="0"/>
              </a:spcBef>
            </a:pP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Deus ama </a:t>
            </a:r>
          </a:p>
          <a:p>
            <a:pPr>
              <a:lnSpc>
                <a:spcPts val="5541"/>
              </a:lnSpc>
              <a:spcBef>
                <a:spcPct val="0"/>
              </a:spcBef>
            </a:pPr>
            <a:r>
              <a:rPr lang="en-US" sz="395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quem</a:t>
            </a: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5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dá</a:t>
            </a: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com alegria. </a:t>
            </a:r>
          </a:p>
          <a:p>
            <a:pPr>
              <a:lnSpc>
                <a:spcPts val="5541"/>
              </a:lnSpc>
              <a:spcBef>
                <a:spcPct val="0"/>
              </a:spcBef>
            </a:pP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Deus </a:t>
            </a:r>
            <a:r>
              <a:rPr lang="en-US" sz="395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seja</a:t>
            </a: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>
              <a:lnSpc>
                <a:spcPts val="5541"/>
              </a:lnSpc>
              <a:spcBef>
                <a:spcPct val="0"/>
              </a:spcBef>
            </a:pP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</a:t>
            </a:r>
            <a:r>
              <a:rPr lang="en-US" sz="395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vossa</a:t>
            </a: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5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recompensa</a:t>
            </a:r>
            <a:r>
              <a:rPr lang="en-US" sz="395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1200" y="571500"/>
            <a:ext cx="9880257" cy="7922027"/>
          </a:xfrm>
          <a:custGeom>
            <a:avLst/>
            <a:gdLst/>
            <a:ahLst/>
            <a:cxnLst/>
            <a:rect l="l" t="t" r="r" b="b"/>
            <a:pathLst>
              <a:path w="13995057" h="11732027">
                <a:moveTo>
                  <a:pt x="0" y="0"/>
                </a:moveTo>
                <a:lnTo>
                  <a:pt x="13995057" y="0"/>
                </a:lnTo>
                <a:lnTo>
                  <a:pt x="13995057" y="11732026"/>
                </a:lnTo>
                <a:lnTo>
                  <a:pt x="0" y="11732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 dirty="0"/>
          </a:p>
        </p:txBody>
      </p:sp>
      <p:sp>
        <p:nvSpPr>
          <p:cNvPr id="3" name="TextBox 3"/>
          <p:cNvSpPr txBox="1"/>
          <p:nvPr/>
        </p:nvSpPr>
        <p:spPr>
          <a:xfrm>
            <a:off x="6705600" y="3162300"/>
            <a:ext cx="6071147" cy="5875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5"/>
              </a:lnSpc>
            </a:pPr>
            <a:r>
              <a:rPr lang="en-US" sz="2211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O Conselho para </a:t>
            </a:r>
            <a:r>
              <a:rPr lang="en-US" sz="2211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os</a:t>
            </a:r>
            <a:r>
              <a:rPr lang="en-US" sz="2211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  <a:r>
              <a:rPr lang="en-US" sz="2211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Assuntos</a:t>
            </a:r>
            <a:r>
              <a:rPr lang="en-US" sz="2211" b="1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  <a:r>
              <a:rPr lang="en-US" sz="2211" b="1" dirty="0" err="1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Económicos</a:t>
            </a:r>
            <a:endParaRPr lang="en-US" sz="2211" b="1" dirty="0">
              <a:solidFill>
                <a:srgbClr val="000000"/>
              </a:solidFill>
              <a:latin typeface="Poppins Heavy"/>
              <a:ea typeface="Poppins Heavy"/>
              <a:cs typeface="Poppins Heavy"/>
              <a:sym typeface="Poppins Heavy"/>
            </a:endParaRPr>
          </a:p>
          <a:p>
            <a:pPr algn="ctr">
              <a:lnSpc>
                <a:spcPts val="3095"/>
              </a:lnSpc>
            </a:pPr>
            <a:endParaRPr lang="en-US" sz="2211" b="1" dirty="0">
              <a:solidFill>
                <a:srgbClr val="000000"/>
              </a:solidFill>
              <a:latin typeface="Poppins Heavy"/>
              <a:ea typeface="Poppins Heavy"/>
              <a:cs typeface="Poppins Heavy"/>
              <a:sym typeface="Poppins Heavy"/>
            </a:endParaRPr>
          </a:p>
          <a:p>
            <a:pPr algn="r">
              <a:lnSpc>
                <a:spcPts val="3957"/>
              </a:lnSpc>
            </a:pPr>
            <a:r>
              <a:rPr lang="en-US" sz="22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Pe. Amaro Gonçalo Ferreira Lopes</a:t>
            </a:r>
          </a:p>
          <a:p>
            <a:pPr algn="r">
              <a:lnSpc>
                <a:spcPts val="3957"/>
              </a:lnSpc>
            </a:pPr>
            <a:r>
              <a:rPr lang="en-US" sz="221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Diácono</a:t>
            </a:r>
            <a:r>
              <a:rPr lang="en-US" sz="22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José António Coelho Espinha</a:t>
            </a:r>
          </a:p>
          <a:p>
            <a:pPr algn="r">
              <a:lnSpc>
                <a:spcPts val="3957"/>
              </a:lnSpc>
            </a:pPr>
            <a:r>
              <a:rPr lang="en-US" sz="22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António José de Carvalho Valente</a:t>
            </a:r>
          </a:p>
          <a:p>
            <a:pPr algn="r">
              <a:lnSpc>
                <a:spcPts val="3957"/>
              </a:lnSpc>
            </a:pPr>
            <a:r>
              <a:rPr lang="en-US" sz="22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Francisco Pamplona Barbosa</a:t>
            </a:r>
          </a:p>
          <a:p>
            <a:pPr algn="r">
              <a:lnSpc>
                <a:spcPts val="3957"/>
              </a:lnSpc>
            </a:pPr>
            <a:r>
              <a:rPr lang="en-US" sz="22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Paula Cristina Fernandes Martins</a:t>
            </a:r>
          </a:p>
          <a:p>
            <a:pPr algn="r">
              <a:lnSpc>
                <a:spcPts val="3957"/>
              </a:lnSpc>
            </a:pPr>
            <a:r>
              <a:rPr lang="en-US" sz="22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António Joaquim Brás Gonçalves</a:t>
            </a:r>
          </a:p>
          <a:p>
            <a:pPr algn="r">
              <a:lnSpc>
                <a:spcPts val="3957"/>
              </a:lnSpc>
            </a:pPr>
            <a:r>
              <a:rPr lang="en-US" sz="22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Daniel Rodrigo Ribeiro de Aguiar Pinto</a:t>
            </a:r>
          </a:p>
          <a:p>
            <a:pPr algn="r">
              <a:lnSpc>
                <a:spcPts val="3957"/>
              </a:lnSpc>
            </a:pPr>
            <a:r>
              <a:rPr lang="en-US" sz="22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Alexandre Miguel de Oliveira Vila Pouca</a:t>
            </a:r>
          </a:p>
          <a:p>
            <a:pPr algn="r">
              <a:lnSpc>
                <a:spcPts val="3957"/>
              </a:lnSpc>
            </a:pPr>
            <a:r>
              <a:rPr lang="en-US" sz="22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José Carlos Figueiredo de Sousa</a:t>
            </a:r>
          </a:p>
          <a:p>
            <a:pPr algn="r">
              <a:lnSpc>
                <a:spcPts val="3957"/>
              </a:lnSpc>
            </a:pPr>
            <a:r>
              <a:rPr lang="en-US" sz="22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Ana Isabel Martins Teixeira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0492" y="1257298"/>
            <a:ext cx="12113723" cy="5912365"/>
            <a:chOff x="0" y="-406402"/>
            <a:chExt cx="16151630" cy="7883151"/>
          </a:xfrm>
        </p:grpSpPr>
        <p:grpSp>
          <p:nvGrpSpPr>
            <p:cNvPr id="3" name="Group 3"/>
            <p:cNvGrpSpPr/>
            <p:nvPr/>
          </p:nvGrpSpPr>
          <p:grpSpPr>
            <a:xfrm>
              <a:off x="1921657" y="-406402"/>
              <a:ext cx="14104283" cy="4069474"/>
              <a:chOff x="0" y="-80277"/>
              <a:chExt cx="2786031" cy="8038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54782" y="-80277"/>
                <a:ext cx="2731249" cy="723570"/>
              </a:xfrm>
              <a:custGeom>
                <a:avLst/>
                <a:gdLst/>
                <a:ahLst/>
                <a:cxnLst/>
                <a:rect l="l" t="t" r="r" b="b"/>
                <a:pathLst>
                  <a:path w="2731249" h="723570">
                    <a:moveTo>
                      <a:pt x="0" y="0"/>
                    </a:moveTo>
                    <a:lnTo>
                      <a:pt x="2731249" y="0"/>
                    </a:lnTo>
                    <a:lnTo>
                      <a:pt x="2731249" y="723570"/>
                    </a:lnTo>
                    <a:lnTo>
                      <a:pt x="0" y="723570"/>
                    </a:lnTo>
                    <a:close/>
                  </a:path>
                </a:pathLst>
              </a:custGeom>
              <a:solidFill>
                <a:srgbClr val="D8BB41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731249" cy="7616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770698"/>
              <a:ext cx="15522739" cy="2085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614"/>
                </a:lnSpc>
              </a:pPr>
              <a:r>
                <a:rPr lang="en-US" sz="12489" b="1" spc="49">
                  <a:solidFill>
                    <a:srgbClr val="103F6B"/>
                  </a:solidFill>
                  <a:latin typeface="Poppins Heavy"/>
                  <a:ea typeface="Poppins Heavy"/>
                  <a:cs typeface="Poppins Heavy"/>
                  <a:sym typeface="Poppins Heavy"/>
                </a:rPr>
                <a:t>50.000,00€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70011" y="3742394"/>
              <a:ext cx="14381619" cy="3734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8000" dirty="0" err="1">
                  <a:solidFill>
                    <a:srgbClr val="123D70"/>
                  </a:solidFill>
                  <a:latin typeface="Poppins"/>
                  <a:ea typeface="Poppins"/>
                  <a:cs typeface="Poppins"/>
                  <a:sym typeface="Poppins"/>
                </a:rPr>
                <a:t>Saldo</a:t>
              </a:r>
              <a:r>
                <a:rPr lang="en-US" sz="8000" dirty="0">
                  <a:solidFill>
                    <a:srgbClr val="123D7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8000" dirty="0" err="1">
                  <a:solidFill>
                    <a:srgbClr val="123D70"/>
                  </a:solidFill>
                  <a:latin typeface="Poppins"/>
                  <a:ea typeface="Poppins"/>
                  <a:cs typeface="Poppins"/>
                  <a:sym typeface="Poppins"/>
                </a:rPr>
                <a:t>transitado</a:t>
              </a:r>
              <a:r>
                <a:rPr lang="en-US" sz="8000" dirty="0">
                  <a:solidFill>
                    <a:srgbClr val="123D7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</a:p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 dirty="0">
                  <a:solidFill>
                    <a:srgbClr val="123D70"/>
                  </a:solidFill>
                  <a:latin typeface="Poppins"/>
                  <a:ea typeface="Poppins"/>
                  <a:cs typeface="Poppins"/>
                  <a:sym typeface="Poppins"/>
                </a:rPr>
                <a:t>de 2023 para 2024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228600" y="5524500"/>
            <a:ext cx="3291660" cy="4364551"/>
          </a:xfrm>
          <a:custGeom>
            <a:avLst/>
            <a:gdLst/>
            <a:ahLst/>
            <a:cxnLst/>
            <a:rect l="l" t="t" r="r" b="b"/>
            <a:pathLst>
              <a:path w="4724026" h="5878313">
                <a:moveTo>
                  <a:pt x="0" y="0"/>
                </a:moveTo>
                <a:lnTo>
                  <a:pt x="4724026" y="0"/>
                </a:lnTo>
                <a:lnTo>
                  <a:pt x="4724026" y="5878313"/>
                </a:lnTo>
                <a:lnTo>
                  <a:pt x="0" y="587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2826" y="1217141"/>
            <a:ext cx="10623820" cy="3400328"/>
            <a:chOff x="-66794" y="-171990"/>
            <a:chExt cx="2798043" cy="895560"/>
          </a:xfrm>
        </p:grpSpPr>
        <p:sp>
          <p:nvSpPr>
            <p:cNvPr id="3" name="Freeform 3"/>
            <p:cNvSpPr/>
            <p:nvPr/>
          </p:nvSpPr>
          <p:spPr>
            <a:xfrm>
              <a:off x="-66794" y="-171990"/>
              <a:ext cx="2731249" cy="723570"/>
            </a:xfrm>
            <a:custGeom>
              <a:avLst/>
              <a:gdLst/>
              <a:ahLst/>
              <a:cxnLst/>
              <a:rect l="l" t="t" r="r" b="b"/>
              <a:pathLst>
                <a:path w="2731249" h="723570">
                  <a:moveTo>
                    <a:pt x="0" y="0"/>
                  </a:moveTo>
                  <a:lnTo>
                    <a:pt x="2731249" y="0"/>
                  </a:lnTo>
                  <a:lnTo>
                    <a:pt x="2731249" y="723570"/>
                  </a:lnTo>
                  <a:lnTo>
                    <a:pt x="0" y="723570"/>
                  </a:lnTo>
                  <a:close/>
                </a:path>
              </a:pathLst>
            </a:custGeom>
            <a:solidFill>
              <a:srgbClr val="D8BB41"/>
            </a:solidFill>
          </p:spPr>
          <p:txBody>
            <a:bodyPr/>
            <a:lstStyle/>
            <a:p>
              <a:endParaRPr lang="pt-PT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31249" cy="761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2400" y="6879089"/>
            <a:ext cx="4047889" cy="3306814"/>
          </a:xfrm>
          <a:custGeom>
            <a:avLst/>
            <a:gdLst/>
            <a:ahLst/>
            <a:cxnLst/>
            <a:rect l="l" t="t" r="r" b="b"/>
            <a:pathLst>
              <a:path w="5717856" h="4927752">
                <a:moveTo>
                  <a:pt x="0" y="0"/>
                </a:moveTo>
                <a:lnTo>
                  <a:pt x="5717856" y="0"/>
                </a:lnTo>
                <a:lnTo>
                  <a:pt x="5717856" y="4927752"/>
                </a:lnTo>
                <a:lnTo>
                  <a:pt x="0" y="4927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TextBox 6"/>
          <p:cNvSpPr txBox="1"/>
          <p:nvPr/>
        </p:nvSpPr>
        <p:spPr>
          <a:xfrm>
            <a:off x="2000982" y="2095500"/>
            <a:ext cx="11642056" cy="156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614"/>
              </a:lnSpc>
            </a:pPr>
            <a:r>
              <a:rPr lang="en-US" sz="12489" b="1" spc="49" dirty="0">
                <a:solidFill>
                  <a:srgbClr val="103F6B"/>
                </a:solidFill>
                <a:latin typeface="Poppins Heavy"/>
                <a:ea typeface="Poppins Heavy"/>
                <a:cs typeface="Poppins Heavy"/>
                <a:sym typeface="Poppins Heavy"/>
              </a:rPr>
              <a:t>90.000,00€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79357" y="3987124"/>
            <a:ext cx="10786213" cy="2800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Saldo</a:t>
            </a:r>
            <a:r>
              <a:rPr lang="en-US" sz="8000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8000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transitado</a:t>
            </a:r>
            <a:r>
              <a:rPr lang="en-US" sz="8000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de 2024 para 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709244" y="521011"/>
            <a:ext cx="12963244" cy="3032746"/>
            <a:chOff x="730738" y="-192881"/>
            <a:chExt cx="17284324" cy="4043661"/>
          </a:xfrm>
        </p:grpSpPr>
        <p:grpSp>
          <p:nvGrpSpPr>
            <p:cNvPr id="6" name="Group 6"/>
            <p:cNvGrpSpPr/>
            <p:nvPr/>
          </p:nvGrpSpPr>
          <p:grpSpPr>
            <a:xfrm>
              <a:off x="730738" y="-192881"/>
              <a:ext cx="17284324" cy="4043661"/>
              <a:chOff x="0" y="-38100"/>
              <a:chExt cx="3414187" cy="79874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447695" y="37078"/>
                <a:ext cx="2966492" cy="723570"/>
              </a:xfrm>
              <a:custGeom>
                <a:avLst/>
                <a:gdLst/>
                <a:ahLst/>
                <a:cxnLst/>
                <a:rect l="l" t="t" r="r" b="b"/>
                <a:pathLst>
                  <a:path w="2966492" h="723570">
                    <a:moveTo>
                      <a:pt x="0" y="0"/>
                    </a:moveTo>
                    <a:lnTo>
                      <a:pt x="2966492" y="0"/>
                    </a:lnTo>
                    <a:lnTo>
                      <a:pt x="2966492" y="723570"/>
                    </a:lnTo>
                    <a:lnTo>
                      <a:pt x="0" y="723570"/>
                    </a:lnTo>
                    <a:close/>
                  </a:path>
                </a:pathLst>
              </a:custGeom>
              <a:solidFill>
                <a:srgbClr val="103F6B"/>
              </a:solidFill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966492" cy="7616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285997" y="976481"/>
              <a:ext cx="15522741" cy="2085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614"/>
                </a:lnSpc>
              </a:pPr>
              <a:r>
                <a:rPr lang="en-US" sz="12489" b="1" spc="49" dirty="0">
                  <a:solidFill>
                    <a:srgbClr val="D8BB41"/>
                  </a:solidFill>
                  <a:latin typeface="Poppins Heavy"/>
                  <a:ea typeface="Poppins Heavy"/>
                  <a:cs typeface="Poppins Heavy"/>
                  <a:sym typeface="Poppins Heavy"/>
                </a:rPr>
                <a:t>262.000,00€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7252" y="4584427"/>
            <a:ext cx="3760999" cy="5584404"/>
          </a:xfrm>
          <a:custGeom>
            <a:avLst/>
            <a:gdLst/>
            <a:ahLst/>
            <a:cxnLst/>
            <a:rect l="l" t="t" r="r" b="b"/>
            <a:pathLst>
              <a:path w="3760998" h="5584404">
                <a:moveTo>
                  <a:pt x="0" y="0"/>
                </a:moveTo>
                <a:lnTo>
                  <a:pt x="3760998" y="0"/>
                </a:lnTo>
                <a:lnTo>
                  <a:pt x="3760998" y="5584405"/>
                </a:lnTo>
                <a:lnTo>
                  <a:pt x="0" y="5584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TextBox 11"/>
          <p:cNvSpPr txBox="1"/>
          <p:nvPr/>
        </p:nvSpPr>
        <p:spPr>
          <a:xfrm>
            <a:off x="685800" y="3839198"/>
            <a:ext cx="11413457" cy="5903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96"/>
              </a:lnSpc>
            </a:pPr>
            <a:r>
              <a:rPr lang="en-US" sz="6640" b="1" dirty="0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RECEITAS</a:t>
            </a:r>
          </a:p>
          <a:p>
            <a:pPr>
              <a:lnSpc>
                <a:spcPts val="9296"/>
              </a:lnSpc>
            </a:pPr>
            <a:r>
              <a:rPr lang="en-US" sz="6640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já</a:t>
            </a:r>
            <a:r>
              <a:rPr lang="en-US" sz="6640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6640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incluindo</a:t>
            </a:r>
            <a:r>
              <a:rPr lang="en-US" sz="6640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20.000,00€ </a:t>
            </a:r>
          </a:p>
          <a:p>
            <a:pPr>
              <a:lnSpc>
                <a:spcPts val="9296"/>
              </a:lnSpc>
              <a:spcBef>
                <a:spcPct val="0"/>
              </a:spcBef>
            </a:pPr>
            <a:r>
              <a:rPr lang="en-US" sz="6640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do </a:t>
            </a:r>
            <a:r>
              <a:rPr lang="en-US" sz="6640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orçamento</a:t>
            </a:r>
            <a:r>
              <a:rPr lang="en-US" sz="6640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6640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participativo</a:t>
            </a:r>
            <a:r>
              <a:rPr lang="en-US" sz="6640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</a:p>
          <a:p>
            <a:pPr>
              <a:lnSpc>
                <a:spcPts val="9296"/>
              </a:lnSpc>
              <a:spcBef>
                <a:spcPct val="0"/>
              </a:spcBef>
            </a:pPr>
            <a:r>
              <a:rPr lang="en-US" sz="6640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o Parque das 7 Bicas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6299" y="665673"/>
            <a:ext cx="11263401" cy="2747304"/>
            <a:chOff x="0" y="0"/>
            <a:chExt cx="2966492" cy="7235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6492" cy="723570"/>
            </a:xfrm>
            <a:custGeom>
              <a:avLst/>
              <a:gdLst/>
              <a:ahLst/>
              <a:cxnLst/>
              <a:rect l="l" t="t" r="r" b="b"/>
              <a:pathLst>
                <a:path w="2966492" h="723570">
                  <a:moveTo>
                    <a:pt x="0" y="0"/>
                  </a:moveTo>
                  <a:lnTo>
                    <a:pt x="2966492" y="0"/>
                  </a:lnTo>
                  <a:lnTo>
                    <a:pt x="2966492" y="723570"/>
                  </a:lnTo>
                  <a:lnTo>
                    <a:pt x="0" y="723570"/>
                  </a:lnTo>
                  <a:close/>
                </a:path>
              </a:pathLst>
            </a:custGeom>
            <a:solidFill>
              <a:srgbClr val="D8BB41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66492" cy="761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58200" y="3771900"/>
            <a:ext cx="4629707" cy="421303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600" y="1257252"/>
            <a:ext cx="11642056" cy="156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614"/>
              </a:lnSpc>
            </a:pPr>
            <a:r>
              <a:rPr lang="en-US" sz="12489" b="1" spc="49" dirty="0">
                <a:solidFill>
                  <a:srgbClr val="000000"/>
                </a:solidFill>
                <a:latin typeface="Poppins Heavy"/>
                <a:ea typeface="Poppins Heavy"/>
                <a:cs typeface="Poppins Heavy"/>
                <a:sym typeface="Poppins Heavy"/>
              </a:rPr>
              <a:t>221.000,00€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6299" y="3838962"/>
            <a:ext cx="15158805" cy="607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56"/>
              </a:lnSpc>
            </a:pPr>
            <a:r>
              <a:rPr lang="en-US" sz="7540" b="1" dirty="0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DESPESAS</a:t>
            </a:r>
          </a:p>
          <a:p>
            <a:pPr>
              <a:lnSpc>
                <a:spcPts val="9296"/>
              </a:lnSpc>
            </a:pPr>
            <a:endParaRPr lang="en-US" sz="7540" b="1" dirty="0">
              <a:solidFill>
                <a:srgbClr val="123D7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>
              <a:lnSpc>
                <a:spcPts val="9296"/>
              </a:lnSpc>
            </a:pPr>
            <a:r>
              <a:rPr lang="en-US" sz="6640" b="1" dirty="0">
                <a:solidFill>
                  <a:srgbClr val="123D70"/>
                </a:solidFill>
                <a:latin typeface="Poppins Bold"/>
                <a:ea typeface="Poppins Bold"/>
                <a:cs typeface="Poppins Bold"/>
                <a:sym typeface="Poppins Bold"/>
              </a:rPr>
              <a:t>37.500,00€ </a:t>
            </a:r>
          </a:p>
          <a:p>
            <a:pPr>
              <a:lnSpc>
                <a:spcPts val="9296"/>
              </a:lnSpc>
              <a:spcBef>
                <a:spcPct val="0"/>
              </a:spcBef>
            </a:pPr>
            <a:r>
              <a:rPr lang="en-US" sz="6640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nova </a:t>
            </a:r>
            <a:r>
              <a:rPr lang="en-US" sz="6640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cobertura</a:t>
            </a:r>
            <a:r>
              <a:rPr lang="en-US" sz="6640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>
              <a:lnSpc>
                <a:spcPts val="9296"/>
              </a:lnSpc>
              <a:spcBef>
                <a:spcPct val="0"/>
              </a:spcBef>
            </a:pPr>
            <a:r>
              <a:rPr lang="en-US" sz="6640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do </a:t>
            </a:r>
            <a:r>
              <a:rPr lang="en-US" sz="6640" dirty="0" err="1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centro</a:t>
            </a:r>
            <a:r>
              <a:rPr lang="en-US" sz="6640" dirty="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 paroquial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869528" y="4840137"/>
            <a:ext cx="11875605" cy="2136549"/>
          </a:xfrm>
          <a:custGeom>
            <a:avLst/>
            <a:gdLst/>
            <a:ahLst/>
            <a:cxnLst/>
            <a:rect l="l" t="t" r="r" b="b"/>
            <a:pathLst>
              <a:path w="22924411" h="8587102">
                <a:moveTo>
                  <a:pt x="0" y="0"/>
                </a:moveTo>
                <a:lnTo>
                  <a:pt x="22924412" y="0"/>
                </a:lnTo>
                <a:lnTo>
                  <a:pt x="22924412" y="8587102"/>
                </a:lnTo>
                <a:lnTo>
                  <a:pt x="0" y="858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 dirty="0"/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4318187" y="3644713"/>
            <a:ext cx="16942713" cy="4852687"/>
          </a:xfrm>
          <a:custGeom>
            <a:avLst/>
            <a:gdLst/>
            <a:ahLst/>
            <a:cxnLst/>
            <a:rect l="l" t="t" r="r" b="b"/>
            <a:pathLst>
              <a:path w="22924411" h="8587102">
                <a:moveTo>
                  <a:pt x="22924411" y="8587102"/>
                </a:moveTo>
                <a:lnTo>
                  <a:pt x="0" y="8587102"/>
                </a:lnTo>
                <a:lnTo>
                  <a:pt x="0" y="0"/>
                </a:lnTo>
                <a:lnTo>
                  <a:pt x="22924411" y="0"/>
                </a:lnTo>
                <a:lnTo>
                  <a:pt x="22924411" y="858710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807353" y="2156943"/>
            <a:ext cx="11388480" cy="4972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44"/>
              </a:lnSpc>
            </a:pPr>
            <a:r>
              <a:rPr lang="en-US" sz="7238" b="1" spc="28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OBRAS </a:t>
            </a:r>
          </a:p>
          <a:p>
            <a:pPr algn="ctr">
              <a:lnSpc>
                <a:spcPts val="9844"/>
              </a:lnSpc>
            </a:pPr>
            <a:r>
              <a:rPr lang="en-US" sz="7238" b="1" spc="28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E COMPROMISSOS FINANCEIROS </a:t>
            </a:r>
          </a:p>
          <a:p>
            <a:pPr algn="ctr">
              <a:lnSpc>
                <a:spcPts val="9844"/>
              </a:lnSpc>
            </a:pPr>
            <a:r>
              <a:rPr lang="en-US" sz="7238" b="1" spc="28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PARA FUTURO: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4616" y="528660"/>
            <a:ext cx="17088009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81"/>
              </a:lnSpc>
            </a:pPr>
            <a:r>
              <a:rPr lang="en-US" sz="7200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Obras, </a:t>
            </a:r>
            <a:r>
              <a:rPr lang="en-US" sz="7200" b="1" spc="31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já</a:t>
            </a:r>
            <a:r>
              <a:rPr lang="en-US" sz="7200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  <a:r>
              <a:rPr lang="en-US" sz="7200" b="1" spc="31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em</a:t>
            </a:r>
            <a:r>
              <a:rPr lang="en-US" sz="7200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  <a:r>
              <a:rPr lang="en-US" sz="7200" b="1" spc="31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curso</a:t>
            </a:r>
            <a:r>
              <a:rPr lang="en-US" sz="7200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, </a:t>
            </a:r>
          </a:p>
          <a:p>
            <a:pPr>
              <a:lnSpc>
                <a:spcPts val="8981"/>
              </a:lnSpc>
            </a:pPr>
            <a:r>
              <a:rPr lang="en-US" sz="7200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de </a:t>
            </a:r>
            <a:r>
              <a:rPr lang="en-US" sz="7200" b="1" spc="31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requalificação</a:t>
            </a:r>
            <a:r>
              <a:rPr lang="en-US" sz="7200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</a:p>
          <a:p>
            <a:pPr>
              <a:lnSpc>
                <a:spcPts val="8981"/>
              </a:lnSpc>
            </a:pPr>
            <a:r>
              <a:rPr lang="en-US" sz="7200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do exterior </a:t>
            </a:r>
          </a:p>
          <a:p>
            <a:pPr>
              <a:lnSpc>
                <a:spcPts val="8981"/>
              </a:lnSpc>
            </a:pPr>
            <a:r>
              <a:rPr lang="en-US" sz="7200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do </a:t>
            </a:r>
            <a:r>
              <a:rPr lang="en-US" sz="7200" b="1" spc="31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centro</a:t>
            </a:r>
            <a:r>
              <a:rPr lang="en-US" sz="7200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paroquial </a:t>
            </a:r>
          </a:p>
          <a:p>
            <a:pPr>
              <a:lnSpc>
                <a:spcPts val="8981"/>
              </a:lnSpc>
            </a:pPr>
            <a:r>
              <a:rPr lang="en-US" sz="7200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e de </a:t>
            </a:r>
            <a:r>
              <a:rPr lang="en-US" sz="7200" b="1" spc="31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reparação</a:t>
            </a:r>
            <a:r>
              <a:rPr lang="en-US" sz="7200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</a:p>
          <a:p>
            <a:pPr>
              <a:lnSpc>
                <a:spcPts val="8981"/>
              </a:lnSpc>
              <a:spcBef>
                <a:spcPct val="0"/>
              </a:spcBef>
            </a:pPr>
            <a:r>
              <a:rPr lang="en-US" sz="7200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das </a:t>
            </a:r>
            <a:r>
              <a:rPr lang="en-US" sz="7200" b="1" spc="31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infiltrações</a:t>
            </a:r>
            <a:endParaRPr lang="en-US" sz="7200" b="1" spc="31" dirty="0">
              <a:solidFill>
                <a:srgbClr val="123D70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082718" y="4749862"/>
            <a:ext cx="5203979" cy="5544758"/>
          </a:xfrm>
          <a:custGeom>
            <a:avLst/>
            <a:gdLst/>
            <a:ahLst/>
            <a:cxnLst/>
            <a:rect l="l" t="t" r="r" b="b"/>
            <a:pathLst>
              <a:path w="6804181" h="6568870">
                <a:moveTo>
                  <a:pt x="0" y="0"/>
                </a:moveTo>
                <a:lnTo>
                  <a:pt x="6804181" y="0"/>
                </a:lnTo>
                <a:lnTo>
                  <a:pt x="6804181" y="6568870"/>
                </a:lnTo>
                <a:lnTo>
                  <a:pt x="0" y="6568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152400" y="7429472"/>
            <a:ext cx="9806221" cy="2221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8790"/>
              </a:lnSpc>
              <a:spcBef>
                <a:spcPct val="0"/>
              </a:spcBef>
            </a:pPr>
            <a:r>
              <a:rPr lang="en-US" sz="11500" dirty="0">
                <a:solidFill>
                  <a:srgbClr val="F03921"/>
                </a:solidFill>
                <a:latin typeface="Poppins"/>
                <a:ea typeface="Poppins"/>
                <a:cs typeface="Poppins"/>
                <a:sym typeface="Poppins"/>
              </a:rPr>
              <a:t>47.500,00€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20200" y="4457700"/>
            <a:ext cx="4257347" cy="3831253"/>
          </a:xfrm>
          <a:custGeom>
            <a:avLst/>
            <a:gdLst/>
            <a:ahLst/>
            <a:cxnLst/>
            <a:rect l="l" t="t" r="r" b="b"/>
            <a:pathLst>
              <a:path w="4714546" h="4788367">
                <a:moveTo>
                  <a:pt x="0" y="0"/>
                </a:moveTo>
                <a:lnTo>
                  <a:pt x="4714546" y="0"/>
                </a:lnTo>
                <a:lnTo>
                  <a:pt x="4714546" y="4788367"/>
                </a:lnTo>
                <a:lnTo>
                  <a:pt x="0" y="4788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381000" y="876300"/>
            <a:ext cx="15260918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81"/>
              </a:lnSpc>
            </a:pPr>
            <a:r>
              <a:rPr lang="en-US" sz="7612" b="1" spc="31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Continuação</a:t>
            </a:r>
            <a:r>
              <a:rPr lang="en-US" sz="7612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do </a:t>
            </a:r>
            <a:r>
              <a:rPr lang="en-US" sz="7612" b="1" spc="31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cumprimento</a:t>
            </a:r>
            <a:r>
              <a:rPr lang="en-US" sz="7612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</a:p>
          <a:p>
            <a:pPr>
              <a:lnSpc>
                <a:spcPts val="8981"/>
              </a:lnSpc>
            </a:pPr>
            <a:r>
              <a:rPr lang="en-US" sz="7612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do plano de </a:t>
            </a:r>
            <a:r>
              <a:rPr lang="en-US" sz="7612" b="1" spc="31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reembolso</a:t>
            </a:r>
            <a:r>
              <a:rPr lang="en-US" sz="7612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</a:p>
          <a:p>
            <a:pPr>
              <a:lnSpc>
                <a:spcPts val="8981"/>
              </a:lnSpc>
            </a:pPr>
            <a:r>
              <a:rPr lang="en-US" sz="7612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dos </a:t>
            </a:r>
            <a:r>
              <a:rPr lang="en-US" sz="7612" b="1" spc="31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mútuos</a:t>
            </a:r>
            <a:r>
              <a:rPr lang="en-US" sz="7612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</a:p>
          <a:p>
            <a:pPr>
              <a:lnSpc>
                <a:spcPts val="8981"/>
              </a:lnSpc>
            </a:pPr>
            <a:r>
              <a:rPr lang="en-US" sz="7612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a </a:t>
            </a:r>
            <a:r>
              <a:rPr lang="en-US" sz="7612" b="1" spc="31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particulares</a:t>
            </a:r>
            <a:r>
              <a:rPr lang="en-US" sz="7612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, </a:t>
            </a:r>
          </a:p>
          <a:p>
            <a:pPr>
              <a:lnSpc>
                <a:spcPts val="8981"/>
              </a:lnSpc>
              <a:spcBef>
                <a:spcPct val="0"/>
              </a:spcBef>
            </a:pPr>
            <a:r>
              <a:rPr lang="en-US" sz="7612" b="1" spc="31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até</a:t>
            </a:r>
            <a:r>
              <a:rPr lang="en-US" sz="7612" b="1" spc="31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2033.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1219200" y="7505700"/>
            <a:ext cx="10338421" cy="2221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790"/>
              </a:lnSpc>
              <a:spcBef>
                <a:spcPct val="0"/>
              </a:spcBef>
            </a:pPr>
            <a:r>
              <a:rPr lang="en-US" sz="11500" dirty="0">
                <a:solidFill>
                  <a:srgbClr val="F03921"/>
                </a:solidFill>
                <a:latin typeface="Poppins"/>
                <a:ea typeface="Poppins"/>
                <a:cs typeface="Poppins"/>
                <a:sym typeface="Poppins"/>
              </a:rPr>
              <a:t>148.000,00€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0" y="4097751"/>
            <a:ext cx="8793793" cy="6166389"/>
          </a:xfrm>
          <a:custGeom>
            <a:avLst/>
            <a:gdLst/>
            <a:ahLst/>
            <a:cxnLst/>
            <a:rect l="l" t="t" r="r" b="b"/>
            <a:pathLst>
              <a:path w="11848254" h="8229600">
                <a:moveTo>
                  <a:pt x="0" y="0"/>
                </a:moveTo>
                <a:lnTo>
                  <a:pt x="11848254" y="0"/>
                </a:lnTo>
                <a:lnTo>
                  <a:pt x="11848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TextBox 3"/>
          <p:cNvSpPr txBox="1"/>
          <p:nvPr/>
        </p:nvSpPr>
        <p:spPr>
          <a:xfrm>
            <a:off x="1421866" y="876300"/>
            <a:ext cx="11898136" cy="53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40"/>
              </a:lnSpc>
            </a:pPr>
            <a:r>
              <a:rPr lang="en-US" sz="7068" b="1" spc="28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Em Ano Jubilar, </a:t>
            </a:r>
          </a:p>
          <a:p>
            <a:pPr algn="r">
              <a:lnSpc>
                <a:spcPts val="8340"/>
              </a:lnSpc>
            </a:pPr>
            <a:r>
              <a:rPr lang="en-US" sz="7068" b="1" spc="28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seria </a:t>
            </a:r>
            <a:r>
              <a:rPr lang="en-US" sz="7068" b="1" spc="28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significativo</a:t>
            </a:r>
            <a:r>
              <a:rPr lang="en-US" sz="7068" b="1" spc="28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</a:p>
          <a:p>
            <a:pPr algn="r">
              <a:lnSpc>
                <a:spcPts val="8340"/>
              </a:lnSpc>
            </a:pPr>
            <a:r>
              <a:rPr lang="en-US" sz="7068" b="1" spc="28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que </a:t>
            </a:r>
            <a:r>
              <a:rPr lang="en-US" sz="7068" b="1" spc="28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alguém</a:t>
            </a:r>
            <a:r>
              <a:rPr lang="en-US" sz="7068" b="1" spc="28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  <a:r>
              <a:rPr lang="en-US" sz="7068" b="1" spc="28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nos</a:t>
            </a:r>
            <a:r>
              <a:rPr lang="en-US" sz="7068" b="1" spc="28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</a:t>
            </a:r>
          </a:p>
          <a:p>
            <a:pPr algn="r">
              <a:lnSpc>
                <a:spcPts val="8340"/>
              </a:lnSpc>
            </a:pPr>
            <a:r>
              <a:rPr lang="en-US" sz="7068" b="1" spc="28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“</a:t>
            </a:r>
            <a:r>
              <a:rPr lang="en-US" sz="7068" b="1" spc="28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perdoasse</a:t>
            </a:r>
            <a:r>
              <a:rPr lang="en-US" sz="7068" b="1" spc="28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 a </a:t>
            </a:r>
            <a:r>
              <a:rPr lang="en-US" sz="7068" b="1" spc="28" dirty="0" err="1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dívida</a:t>
            </a:r>
            <a:r>
              <a:rPr lang="en-US" sz="7068" b="1" spc="28" dirty="0">
                <a:solidFill>
                  <a:srgbClr val="123D70"/>
                </a:solidFill>
                <a:latin typeface="Poppins Heavy"/>
                <a:ea typeface="Poppins Heavy"/>
                <a:cs typeface="Poppins Heavy"/>
                <a:sym typeface="Poppins Heavy"/>
              </a:rPr>
              <a:t>”. </a:t>
            </a:r>
          </a:p>
          <a:p>
            <a:pPr algn="r">
              <a:lnSpc>
                <a:spcPts val="8340"/>
              </a:lnSpc>
              <a:spcBef>
                <a:spcPct val="0"/>
              </a:spcBef>
            </a:pPr>
            <a:endParaRPr lang="en-US" sz="7068" b="1" spc="28" dirty="0">
              <a:solidFill>
                <a:srgbClr val="123D70"/>
              </a:solidFill>
              <a:latin typeface="Poppins Heavy"/>
              <a:ea typeface="Poppins Heavy"/>
              <a:cs typeface="Poppins Heavy"/>
              <a:sym typeface="Poppins Heav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</Words>
  <Application>Microsoft Office PowerPoint</Application>
  <PresentationFormat>Personalizados</PresentationFormat>
  <Paragraphs>104</Paragraphs>
  <Slides>18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26" baseType="lpstr">
      <vt:lpstr>Poppins</vt:lpstr>
      <vt:lpstr>Poppins Ultra-Bold</vt:lpstr>
      <vt:lpstr>Arial</vt:lpstr>
      <vt:lpstr>Poppins Heavy</vt:lpstr>
      <vt:lpstr>One Little Font Full Bold</vt:lpstr>
      <vt:lpstr>Calibri</vt:lpstr>
      <vt:lpstr>Poppins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comunicação do conselho económico à paróquia</dc:title>
  <cp:lastModifiedBy>Paroquia N. Sra. da Hora</cp:lastModifiedBy>
  <cp:revision>2</cp:revision>
  <dcterms:created xsi:type="dcterms:W3CDTF">2006-08-16T00:00:00Z</dcterms:created>
  <dcterms:modified xsi:type="dcterms:W3CDTF">2025-02-14T22:45:04Z</dcterms:modified>
  <dc:identifier>DAGfEzUokHU</dc:identifier>
</cp:coreProperties>
</file>